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257" r:id="rId4"/>
    <p:sldId id="258" r:id="rId5"/>
    <p:sldId id="259" r:id="rId6"/>
    <p:sldId id="260" r:id="rId7"/>
    <p:sldId id="261" r:id="rId8"/>
    <p:sldId id="262" r:id="rId9"/>
    <p:sldId id="263" r:id="rId10"/>
    <p:sldId id="264" r:id="rId11"/>
    <p:sldId id="267" r:id="rId12"/>
    <p:sldId id="266" r:id="rId13"/>
    <p:sldId id="269" r:id="rId14"/>
    <p:sldId id="318" r:id="rId15"/>
    <p:sldId id="275" r:id="rId16"/>
    <p:sldId id="277" r:id="rId17"/>
    <p:sldId id="278" r:id="rId18"/>
    <p:sldId id="319" r:id="rId19"/>
    <p:sldId id="279" r:id="rId20"/>
    <p:sldId id="280" r:id="rId21"/>
    <p:sldId id="281" r:id="rId22"/>
    <p:sldId id="276"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320" r:id="rId38"/>
    <p:sldId id="296" r:id="rId39"/>
    <p:sldId id="297" r:id="rId40"/>
    <p:sldId id="298" r:id="rId41"/>
    <p:sldId id="299" r:id="rId42"/>
    <p:sldId id="300" r:id="rId43"/>
    <p:sldId id="301" r:id="rId44"/>
    <p:sldId id="306" r:id="rId45"/>
    <p:sldId id="302" r:id="rId46"/>
    <p:sldId id="303" r:id="rId47"/>
    <p:sldId id="304" r:id="rId48"/>
    <p:sldId id="305" r:id="rId49"/>
    <p:sldId id="307" r:id="rId50"/>
    <p:sldId id="308" r:id="rId51"/>
    <p:sldId id="309" r:id="rId52"/>
    <p:sldId id="310" r:id="rId53"/>
    <p:sldId id="311" r:id="rId54"/>
    <p:sldId id="312" r:id="rId55"/>
    <p:sldId id="313" r:id="rId56"/>
    <p:sldId id="315" r:id="rId57"/>
    <p:sldId id="314" r:id="rId58"/>
    <p:sldId id="31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FF0000"/>
    <a:srgbClr val="00863D"/>
    <a:srgbClr val="9933FF"/>
    <a:srgbClr val="33EE1A"/>
    <a:srgbClr val="CC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2" autoAdjust="0"/>
    <p:restoredTop sz="94660"/>
  </p:normalViewPr>
  <p:slideViewPr>
    <p:cSldViewPr snapToGrid="0">
      <p:cViewPr varScale="1">
        <p:scale>
          <a:sx n="77" d="100"/>
          <a:sy n="77" d="100"/>
        </p:scale>
        <p:origin x="82"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C3FE-2FB1-45C4-88E8-689A85835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07854-225F-4092-AA2A-9B76CEAD9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118714-C118-4A90-A615-71146CB568D2}"/>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5" name="Footer Placeholder 4">
            <a:extLst>
              <a:ext uri="{FF2B5EF4-FFF2-40B4-BE49-F238E27FC236}">
                <a16:creationId xmlns:a16="http://schemas.microsoft.com/office/drawing/2014/main" id="{DA7F0D24-E85A-450B-B30E-DF15E052B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E887C-5EB3-4EBE-91C6-639D157BF8E6}"/>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3746981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D803-61B5-44F5-84CC-459DCDD7B5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7C6438-6E51-48B9-82F3-E0E1E4E286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F184E-2BB3-4640-9B9C-DEA6C885B217}"/>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5" name="Footer Placeholder 4">
            <a:extLst>
              <a:ext uri="{FF2B5EF4-FFF2-40B4-BE49-F238E27FC236}">
                <a16:creationId xmlns:a16="http://schemas.microsoft.com/office/drawing/2014/main" id="{C1887D76-284D-44C2-BD0C-0658D9AF6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85869-8FA9-4106-A563-F18000F4BC48}"/>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254527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ADDE7E-DA8E-43C5-B7A8-DBA9723331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36A84-8C9C-40D2-AFED-23CDE826CC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82DD1-BC37-4D89-A4C7-290873F44580}"/>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5" name="Footer Placeholder 4">
            <a:extLst>
              <a:ext uri="{FF2B5EF4-FFF2-40B4-BE49-F238E27FC236}">
                <a16:creationId xmlns:a16="http://schemas.microsoft.com/office/drawing/2014/main" id="{CFCF7CAF-5AA7-43D7-971B-21287CF78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5BD4B-9FE5-4217-AF56-3176351EBB82}"/>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392524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D129-F166-4CB4-B198-76BC23B6A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AFA9B5-537C-404D-A82D-606F1A2E32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EA64A-0868-4C6A-982D-CE9070003938}"/>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5" name="Footer Placeholder 4">
            <a:extLst>
              <a:ext uri="{FF2B5EF4-FFF2-40B4-BE49-F238E27FC236}">
                <a16:creationId xmlns:a16="http://schemas.microsoft.com/office/drawing/2014/main" id="{EE5A207F-5A52-41C7-B246-6CFD29224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BBB61-D92E-46E0-A7E3-D64A2F729061}"/>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215531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4185-2169-43EE-B7A9-8AE391B72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3EBE2D-B0AC-4DB2-A88D-174CF04DED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1AF097-2F5C-4BB7-8BE1-98567196563A}"/>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5" name="Footer Placeholder 4">
            <a:extLst>
              <a:ext uri="{FF2B5EF4-FFF2-40B4-BE49-F238E27FC236}">
                <a16:creationId xmlns:a16="http://schemas.microsoft.com/office/drawing/2014/main" id="{D79AEC85-4352-44B2-8FB1-6F0933FB8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A04B4-3274-4ACF-BF37-B4C8199A0912}"/>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420275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5A65-5C93-4B26-A436-3CA15A500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9494E-B8A6-4C11-830F-2258BCDB1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47B1D0-F307-4C67-BFA3-A39923DE28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87D707-053B-4BA8-8539-28D9B9838573}"/>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6" name="Footer Placeholder 5">
            <a:extLst>
              <a:ext uri="{FF2B5EF4-FFF2-40B4-BE49-F238E27FC236}">
                <a16:creationId xmlns:a16="http://schemas.microsoft.com/office/drawing/2014/main" id="{7A9822FB-8DE6-43E6-B106-8899895E2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35A46D-385D-4635-8D66-2E550A3F9D49}"/>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28066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6EF4-9260-403B-90C5-D2DB0130F1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9E59F-5E19-4994-A493-6FB4A06FE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AC5EB-ECE0-4A68-8605-901F67448E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16DC5-2C4B-4324-B99B-EFA07A336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0B2E2-566A-428E-B337-32BFA761DD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868C46-58E2-4441-AB2D-5E81442FA8B2}"/>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8" name="Footer Placeholder 7">
            <a:extLst>
              <a:ext uri="{FF2B5EF4-FFF2-40B4-BE49-F238E27FC236}">
                <a16:creationId xmlns:a16="http://schemas.microsoft.com/office/drawing/2014/main" id="{64B16FF2-CDB4-449C-AC16-06BE7E0636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474578-6DA0-4079-87E9-EDD57E8CE341}"/>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1940345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AE49-DEC3-4158-B35C-5CB94DEB75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5D8F44-BC6F-45B4-9B74-AC23BCB7A15F}"/>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4" name="Footer Placeholder 3">
            <a:extLst>
              <a:ext uri="{FF2B5EF4-FFF2-40B4-BE49-F238E27FC236}">
                <a16:creationId xmlns:a16="http://schemas.microsoft.com/office/drawing/2014/main" id="{9B37E0D2-5961-4223-A576-08D1859C09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B59EC-B987-4B5B-84D2-435E16F1E747}"/>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332844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3BAACE-AF89-4B96-A145-2C3345B79176}"/>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3" name="Footer Placeholder 2">
            <a:extLst>
              <a:ext uri="{FF2B5EF4-FFF2-40B4-BE49-F238E27FC236}">
                <a16:creationId xmlns:a16="http://schemas.microsoft.com/office/drawing/2014/main" id="{27A3F797-175A-49A3-862D-DDD6BF5D34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41AB5D-7699-4416-BCFF-C7BE8632D27F}"/>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1312382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8305-29B2-4665-9333-94A403FE3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2E5DC-3DD3-45EA-BEAF-E6D69EB4C6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CD2358-6F8D-4329-8C41-27FAC1506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D2E0F-9A61-4FA7-8E1F-427B1B1AA3C8}"/>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6" name="Footer Placeholder 5">
            <a:extLst>
              <a:ext uri="{FF2B5EF4-FFF2-40B4-BE49-F238E27FC236}">
                <a16:creationId xmlns:a16="http://schemas.microsoft.com/office/drawing/2014/main" id="{C7345670-8009-4F25-A29C-0DC1656BB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914743-822A-46F8-8082-D07196A4E858}"/>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202573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74B5-0940-4699-9331-A67DA31080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96106C-6DCF-47CF-9B11-EE842BA7D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7CE4B1-AE48-454A-80BD-5E01DECE0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BDA9B2-A294-4ABA-BFA4-3D810243258C}"/>
              </a:ext>
            </a:extLst>
          </p:cNvPr>
          <p:cNvSpPr>
            <a:spLocks noGrp="1"/>
          </p:cNvSpPr>
          <p:nvPr>
            <p:ph type="dt" sz="half" idx="10"/>
          </p:nvPr>
        </p:nvSpPr>
        <p:spPr/>
        <p:txBody>
          <a:bodyPr/>
          <a:lstStyle/>
          <a:p>
            <a:fld id="{9138BB85-310A-4E77-85E3-3AFFE12A25AF}" type="datetimeFigureOut">
              <a:rPr lang="en-US" smtClean="0"/>
              <a:t>2/8/2021</a:t>
            </a:fld>
            <a:endParaRPr lang="en-US"/>
          </a:p>
        </p:txBody>
      </p:sp>
      <p:sp>
        <p:nvSpPr>
          <p:cNvPr id="6" name="Footer Placeholder 5">
            <a:extLst>
              <a:ext uri="{FF2B5EF4-FFF2-40B4-BE49-F238E27FC236}">
                <a16:creationId xmlns:a16="http://schemas.microsoft.com/office/drawing/2014/main" id="{2000F3D2-E9AF-469E-91EE-36E3EF4FFA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645EA2-BFDE-4BAC-98C9-82F134376762}"/>
              </a:ext>
            </a:extLst>
          </p:cNvPr>
          <p:cNvSpPr>
            <a:spLocks noGrp="1"/>
          </p:cNvSpPr>
          <p:nvPr>
            <p:ph type="sldNum" sz="quarter" idx="12"/>
          </p:nvPr>
        </p:nvSpPr>
        <p:spPr/>
        <p:txBody>
          <a:bodyPr/>
          <a:lstStyle/>
          <a:p>
            <a:fld id="{D383CD41-2A2E-456F-B930-EB0AA68A5FDB}" type="slidenum">
              <a:rPr lang="en-US" smtClean="0"/>
              <a:t>‹#›</a:t>
            </a:fld>
            <a:endParaRPr lang="en-US"/>
          </a:p>
        </p:txBody>
      </p:sp>
    </p:spTree>
    <p:extLst>
      <p:ext uri="{BB962C8B-B14F-4D97-AF65-F5344CB8AC3E}">
        <p14:creationId xmlns:p14="http://schemas.microsoft.com/office/powerpoint/2010/main" val="309910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AB1D8-F043-4DF0-A3C4-6A73DAB7C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56343F-D028-4E5B-BBBA-18FFCBBE21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81EEB-5B45-4300-8CFF-AA3211C5A5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8BB85-310A-4E77-85E3-3AFFE12A25AF}" type="datetimeFigureOut">
              <a:rPr lang="en-US" smtClean="0"/>
              <a:t>2/8/2021</a:t>
            </a:fld>
            <a:endParaRPr lang="en-US"/>
          </a:p>
        </p:txBody>
      </p:sp>
      <p:sp>
        <p:nvSpPr>
          <p:cNvPr id="5" name="Footer Placeholder 4">
            <a:extLst>
              <a:ext uri="{FF2B5EF4-FFF2-40B4-BE49-F238E27FC236}">
                <a16:creationId xmlns:a16="http://schemas.microsoft.com/office/drawing/2014/main" id="{CF9861B7-BA7E-42D9-80F3-73F5A30E6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72160A-BE0E-45EE-B96F-001ECF243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83CD41-2A2E-456F-B930-EB0AA68A5FDB}" type="slidenum">
              <a:rPr lang="en-US" smtClean="0"/>
              <a:t>‹#›</a:t>
            </a:fld>
            <a:endParaRPr lang="en-US"/>
          </a:p>
        </p:txBody>
      </p:sp>
    </p:spTree>
    <p:extLst>
      <p:ext uri="{BB962C8B-B14F-4D97-AF65-F5344CB8AC3E}">
        <p14:creationId xmlns:p14="http://schemas.microsoft.com/office/powerpoint/2010/main" val="3749120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HANK@GRILK.NE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604C-88C0-4AC0-BFF3-67EF1C47CF48}"/>
              </a:ext>
            </a:extLst>
          </p:cNvPr>
          <p:cNvSpPr>
            <a:spLocks noGrp="1"/>
          </p:cNvSpPr>
          <p:nvPr>
            <p:ph type="ctrTitle"/>
          </p:nvPr>
        </p:nvSpPr>
        <p:spPr>
          <a:xfrm>
            <a:off x="257175" y="294482"/>
            <a:ext cx="11696699" cy="4039393"/>
          </a:xfrm>
        </p:spPr>
        <p:txBody>
          <a:bodyPr>
            <a:noAutofit/>
          </a:bodyPr>
          <a:lstStyle/>
          <a:p>
            <a:r>
              <a:rPr lang="en-US" sz="7200" b="1" dirty="0">
                <a:latin typeface="Algerian" panose="04020705040A02060702" pitchFamily="82" charset="0"/>
              </a:rPr>
              <a:t>ARES </a:t>
            </a:r>
            <a:r>
              <a:rPr lang="en-US" sz="7200" b="1" dirty="0" err="1">
                <a:latin typeface="Algerian" panose="04020705040A02060702" pitchFamily="82" charset="0"/>
              </a:rPr>
              <a:t>EmComm</a:t>
            </a:r>
            <a:br>
              <a:rPr lang="en-US" sz="7200" b="1" dirty="0">
                <a:latin typeface="Algerian" panose="04020705040A02060702" pitchFamily="82" charset="0"/>
              </a:rPr>
            </a:br>
            <a:r>
              <a:rPr lang="en-US" sz="3600" b="1" dirty="0">
                <a:latin typeface="Algerian" panose="04020705040A02060702" pitchFamily="82" charset="0"/>
              </a:rPr>
              <a:t>and</a:t>
            </a:r>
            <a:br>
              <a:rPr lang="en-US" sz="7200" b="1" dirty="0">
                <a:latin typeface="Algerian" panose="04020705040A02060702" pitchFamily="82" charset="0"/>
              </a:rPr>
            </a:br>
            <a:r>
              <a:rPr lang="en-US" sz="7200" b="1" dirty="0">
                <a:latin typeface="Algerian" panose="04020705040A02060702" pitchFamily="82" charset="0"/>
              </a:rPr>
              <a:t>Traffic Handling</a:t>
            </a:r>
            <a:br>
              <a:rPr lang="en-US" sz="7200" b="1" dirty="0">
                <a:latin typeface="Algerian" panose="04020705040A02060702" pitchFamily="82" charset="0"/>
              </a:rPr>
            </a:br>
            <a:br>
              <a:rPr lang="en-US" sz="3600" b="1" dirty="0">
                <a:latin typeface="Algerian" panose="04020705040A02060702" pitchFamily="82" charset="0"/>
              </a:rPr>
            </a:br>
            <a:r>
              <a:rPr lang="en-US" sz="3600" b="1" dirty="0">
                <a:latin typeface="Algerian" panose="04020705040A02060702" pitchFamily="82" charset="0"/>
              </a:rPr>
              <a:t>Plain Language, Radiograms, &amp; ICS-213 </a:t>
            </a:r>
            <a:r>
              <a:rPr lang="en-US" sz="3600" b="1" dirty="0" err="1">
                <a:latin typeface="Algerian" panose="04020705040A02060702" pitchFamily="82" charset="0"/>
              </a:rPr>
              <a:t>FOrms</a:t>
            </a:r>
            <a:endParaRPr lang="en-US" sz="3600" b="1" dirty="0">
              <a:latin typeface="Algerian" panose="04020705040A02060702" pitchFamily="82" charset="0"/>
            </a:endParaRPr>
          </a:p>
        </p:txBody>
      </p:sp>
      <p:sp>
        <p:nvSpPr>
          <p:cNvPr id="3" name="Subtitle 2">
            <a:extLst>
              <a:ext uri="{FF2B5EF4-FFF2-40B4-BE49-F238E27FC236}">
                <a16:creationId xmlns:a16="http://schemas.microsoft.com/office/drawing/2014/main" id="{ADD9D7A9-D060-424F-9EAA-46CBFC6C060D}"/>
              </a:ext>
            </a:extLst>
          </p:cNvPr>
          <p:cNvSpPr>
            <a:spLocks noGrp="1"/>
          </p:cNvSpPr>
          <p:nvPr>
            <p:ph type="subTitle" idx="1"/>
          </p:nvPr>
        </p:nvSpPr>
        <p:spPr>
          <a:xfrm>
            <a:off x="1524000" y="4907756"/>
            <a:ext cx="9144000" cy="1655762"/>
          </a:xfrm>
        </p:spPr>
        <p:txBody>
          <a:bodyPr/>
          <a:lstStyle/>
          <a:p>
            <a:r>
              <a:rPr lang="en-US" b="1" dirty="0"/>
              <a:t>Hank Grilk – WA2CCN</a:t>
            </a:r>
          </a:p>
          <a:p>
            <a:r>
              <a:rPr lang="en-US" b="1" dirty="0"/>
              <a:t>EPA DEC for ARES Distric-3</a:t>
            </a:r>
          </a:p>
          <a:p>
            <a:r>
              <a:rPr lang="en-US" b="1" dirty="0"/>
              <a:t>Wayne County EC</a:t>
            </a:r>
          </a:p>
        </p:txBody>
      </p:sp>
    </p:spTree>
    <p:extLst>
      <p:ext uri="{BB962C8B-B14F-4D97-AF65-F5344CB8AC3E}">
        <p14:creationId xmlns:p14="http://schemas.microsoft.com/office/powerpoint/2010/main" val="916715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340CB35A-2042-4317-8395-47607121A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733" y="0"/>
            <a:ext cx="106345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7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7499-8F77-4226-83F6-A52DD37BF376}"/>
              </a:ext>
            </a:extLst>
          </p:cNvPr>
          <p:cNvSpPr>
            <a:spLocks noGrp="1"/>
          </p:cNvSpPr>
          <p:nvPr>
            <p:ph type="title"/>
          </p:nvPr>
        </p:nvSpPr>
        <p:spPr/>
        <p:txBody>
          <a:bodyPr/>
          <a:lstStyle/>
          <a:p>
            <a:r>
              <a:rPr lang="en-US" b="1" i="1" u="sng" dirty="0"/>
              <a:t>Radiogram sections…</a:t>
            </a:r>
          </a:p>
        </p:txBody>
      </p:sp>
      <p:sp>
        <p:nvSpPr>
          <p:cNvPr id="3" name="Content Placeholder 2">
            <a:extLst>
              <a:ext uri="{FF2B5EF4-FFF2-40B4-BE49-F238E27FC236}">
                <a16:creationId xmlns:a16="http://schemas.microsoft.com/office/drawing/2014/main" id="{5D36DC25-3912-4368-AA71-D345F5AC406F}"/>
              </a:ext>
            </a:extLst>
          </p:cNvPr>
          <p:cNvSpPr>
            <a:spLocks noGrp="1"/>
          </p:cNvSpPr>
          <p:nvPr>
            <p:ph idx="1"/>
          </p:nvPr>
        </p:nvSpPr>
        <p:spPr>
          <a:xfrm>
            <a:off x="192156" y="1845503"/>
            <a:ext cx="7252253" cy="4351338"/>
          </a:xfrm>
        </p:spPr>
        <p:txBody>
          <a:bodyPr>
            <a:normAutofit lnSpcReduction="10000"/>
          </a:bodyPr>
          <a:lstStyle/>
          <a:p>
            <a:r>
              <a:rPr lang="en-US" dirty="0"/>
              <a:t>PREAMBLE</a:t>
            </a:r>
          </a:p>
          <a:p>
            <a:pPr lvl="1"/>
            <a:r>
              <a:rPr lang="en-US" dirty="0"/>
              <a:t>Information to track the message</a:t>
            </a:r>
          </a:p>
          <a:p>
            <a:r>
              <a:rPr lang="en-US" dirty="0"/>
              <a:t>ADDRESS:</a:t>
            </a:r>
          </a:p>
          <a:p>
            <a:pPr lvl="1"/>
            <a:r>
              <a:rPr lang="en-US" dirty="0"/>
              <a:t>Name and address of the intended recipient </a:t>
            </a:r>
          </a:p>
          <a:p>
            <a:pPr lvl="1"/>
            <a:r>
              <a:rPr lang="en-US" dirty="0"/>
              <a:t>(…followed by optional delivery “Op Note”)</a:t>
            </a:r>
          </a:p>
          <a:p>
            <a:r>
              <a:rPr lang="en-US" dirty="0"/>
              <a:t>Text</a:t>
            </a:r>
          </a:p>
          <a:p>
            <a:pPr lvl="1"/>
            <a:r>
              <a:rPr lang="en-US" dirty="0"/>
              <a:t>The actual message information</a:t>
            </a:r>
          </a:p>
          <a:p>
            <a:r>
              <a:rPr lang="en-US" dirty="0"/>
              <a:t>Signature</a:t>
            </a:r>
          </a:p>
          <a:p>
            <a:pPr lvl="1"/>
            <a:r>
              <a:rPr lang="en-US" dirty="0"/>
              <a:t>The party for whom the message was originated</a:t>
            </a:r>
          </a:p>
          <a:p>
            <a:pPr lvl="1"/>
            <a:r>
              <a:rPr lang="en-US" dirty="0"/>
              <a:t>(…followed by optional service or reply “Op Note”)</a:t>
            </a:r>
          </a:p>
        </p:txBody>
      </p:sp>
      <p:pic>
        <p:nvPicPr>
          <p:cNvPr id="4" name="Picture 2" descr="See the source image">
            <a:extLst>
              <a:ext uri="{FF2B5EF4-FFF2-40B4-BE49-F238E27FC236}">
                <a16:creationId xmlns:a16="http://schemas.microsoft.com/office/drawing/2014/main" id="{B650CA77-54A8-4640-AF94-9C4F256AB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988" y="1431234"/>
            <a:ext cx="5178012" cy="33391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0F85B40-C2CD-41ED-A22C-CD58D30854A1}"/>
              </a:ext>
            </a:extLst>
          </p:cNvPr>
          <p:cNvCxnSpPr/>
          <p:nvPr/>
        </p:nvCxnSpPr>
        <p:spPr>
          <a:xfrm flipV="1">
            <a:off x="5227983" y="2087217"/>
            <a:ext cx="1786005" cy="3279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027D683-C292-4BED-837F-000E27E11D75}"/>
              </a:ext>
            </a:extLst>
          </p:cNvPr>
          <p:cNvCxnSpPr/>
          <p:nvPr/>
        </p:nvCxnSpPr>
        <p:spPr>
          <a:xfrm flipV="1">
            <a:off x="6510130" y="2504661"/>
            <a:ext cx="1103244" cy="725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F104AB4-BECC-40E7-91E8-18631B642918}"/>
              </a:ext>
            </a:extLst>
          </p:cNvPr>
          <p:cNvCxnSpPr>
            <a:cxnSpLocks/>
          </p:cNvCxnSpPr>
          <p:nvPr/>
        </p:nvCxnSpPr>
        <p:spPr>
          <a:xfrm flipV="1">
            <a:off x="5049078" y="3558209"/>
            <a:ext cx="2822713" cy="8845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E289A92-9E79-4047-9A6F-A1CF55551CD8}"/>
              </a:ext>
            </a:extLst>
          </p:cNvPr>
          <p:cNvCxnSpPr/>
          <p:nvPr/>
        </p:nvCxnSpPr>
        <p:spPr>
          <a:xfrm flipV="1">
            <a:off x="7013988" y="3886200"/>
            <a:ext cx="788229" cy="13318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344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838200" y="233465"/>
            <a:ext cx="10515600" cy="599379"/>
          </a:xfrm>
        </p:spPr>
        <p:txBody>
          <a:bodyPr>
            <a:normAutofit fontScale="90000"/>
          </a:bodyPr>
          <a:lstStyle/>
          <a:p>
            <a:r>
              <a:rPr lang="en-US" b="1" i="1" u="sng" dirty="0"/>
              <a:t>Radiogram Preamble - - - NUMBER</a:t>
            </a:r>
          </a:p>
        </p:txBody>
      </p:sp>
      <p:sp>
        <p:nvSpPr>
          <p:cNvPr id="3" name="Content Placeholder 2">
            <a:extLst>
              <a:ext uri="{FF2B5EF4-FFF2-40B4-BE49-F238E27FC236}">
                <a16:creationId xmlns:a16="http://schemas.microsoft.com/office/drawing/2014/main" id="{1419909B-A6BA-4918-8EF1-9A8C3622065C}"/>
              </a:ext>
            </a:extLst>
          </p:cNvPr>
          <p:cNvSpPr>
            <a:spLocks noGrp="1"/>
          </p:cNvSpPr>
          <p:nvPr>
            <p:ph idx="1"/>
          </p:nvPr>
        </p:nvSpPr>
        <p:spPr>
          <a:xfrm>
            <a:off x="265021" y="3075547"/>
            <a:ext cx="11502909" cy="3650589"/>
          </a:xfrm>
        </p:spPr>
        <p:txBody>
          <a:bodyPr>
            <a:normAutofit fontScale="92500" lnSpcReduction="10000"/>
          </a:bodyPr>
          <a:lstStyle/>
          <a:p>
            <a:r>
              <a:rPr lang="en-US" dirty="0"/>
              <a:t>This is the Serial Number of the message</a:t>
            </a:r>
          </a:p>
          <a:p>
            <a:r>
              <a:rPr lang="en-US" dirty="0"/>
              <a:t>It is assigned by the </a:t>
            </a:r>
            <a:r>
              <a:rPr lang="en-US" b="1" dirty="0"/>
              <a:t>Station of Origin</a:t>
            </a:r>
            <a:r>
              <a:rPr lang="en-US" dirty="0"/>
              <a:t> and never changed.</a:t>
            </a:r>
          </a:p>
          <a:p>
            <a:r>
              <a:rPr lang="en-US" dirty="0"/>
              <a:t>Numbering is necessary because hams may handle dozens of messages daily, and without a numbering system it would be difficult to identify any given message.</a:t>
            </a:r>
          </a:p>
          <a:p>
            <a:r>
              <a:rPr lang="en-US" b="1" i="1" u="sng" dirty="0"/>
              <a:t>K.I.S.S.</a:t>
            </a:r>
            <a:r>
              <a:rPr lang="en-US" dirty="0"/>
              <a:t> - The number should be sequential numbers (1, 2, 3, etc.).</a:t>
            </a:r>
          </a:p>
          <a:p>
            <a:r>
              <a:rPr lang="en-US" dirty="0"/>
              <a:t>If a Service Note message, precede the number with “SVC”.</a:t>
            </a:r>
          </a:p>
          <a:p>
            <a:r>
              <a:rPr lang="en-US" dirty="0"/>
              <a:t>You can put a “T” or “D” for “Training” or “Drill” before the number.</a:t>
            </a:r>
          </a:p>
          <a:p>
            <a:r>
              <a:rPr lang="en-US" dirty="0"/>
              <a:t>NOTE:  Radiogram software programs don’t like letters in the number box!</a:t>
            </a:r>
          </a:p>
          <a:p>
            <a:pPr marL="0" indent="0">
              <a:buNone/>
            </a:pPr>
            <a:endParaRPr lang="en-US" dirty="0"/>
          </a:p>
        </p:txBody>
      </p:sp>
      <p:pic>
        <p:nvPicPr>
          <p:cNvPr id="5" name="Picture 4">
            <a:extLst>
              <a:ext uri="{FF2B5EF4-FFF2-40B4-BE49-F238E27FC236}">
                <a16:creationId xmlns:a16="http://schemas.microsoft.com/office/drawing/2014/main" id="{A01CF5AC-EF02-49E8-BB62-B284A1ABC532}"/>
              </a:ext>
            </a:extLst>
          </p:cNvPr>
          <p:cNvPicPr>
            <a:picLocks noChangeAspect="1"/>
          </p:cNvPicPr>
          <p:nvPr/>
        </p:nvPicPr>
        <p:blipFill>
          <a:blip r:embed="rId2"/>
          <a:stretch>
            <a:fillRect/>
          </a:stretch>
        </p:blipFill>
        <p:spPr>
          <a:xfrm>
            <a:off x="265021" y="1021076"/>
            <a:ext cx="11661957" cy="1764638"/>
          </a:xfrm>
          <a:prstGeom prst="rect">
            <a:avLst/>
          </a:prstGeom>
        </p:spPr>
      </p:pic>
      <p:cxnSp>
        <p:nvCxnSpPr>
          <p:cNvPr id="9" name="Straight Arrow Connector 8">
            <a:extLst>
              <a:ext uri="{FF2B5EF4-FFF2-40B4-BE49-F238E27FC236}">
                <a16:creationId xmlns:a16="http://schemas.microsoft.com/office/drawing/2014/main" id="{3E496CD6-2617-4ABA-9F00-FB2875606616}"/>
              </a:ext>
            </a:extLst>
          </p:cNvPr>
          <p:cNvCxnSpPr>
            <a:cxnSpLocks/>
          </p:cNvCxnSpPr>
          <p:nvPr/>
        </p:nvCxnSpPr>
        <p:spPr>
          <a:xfrm flipH="1">
            <a:off x="1053549" y="1310909"/>
            <a:ext cx="745434" cy="979865"/>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61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771525" y="81999"/>
            <a:ext cx="10620375" cy="742950"/>
          </a:xfrm>
        </p:spPr>
        <p:txBody>
          <a:bodyPr>
            <a:normAutofit fontScale="90000"/>
          </a:bodyPr>
          <a:lstStyle/>
          <a:p>
            <a:r>
              <a:rPr lang="en-US" b="1" i="1" u="sng" dirty="0"/>
              <a:t>Radiogram Preamble - - - PRECEDENCE (Importance) </a:t>
            </a:r>
          </a:p>
        </p:txBody>
      </p:sp>
      <p:sp>
        <p:nvSpPr>
          <p:cNvPr id="3" name="Content Placeholder 2">
            <a:extLst>
              <a:ext uri="{FF2B5EF4-FFF2-40B4-BE49-F238E27FC236}">
                <a16:creationId xmlns:a16="http://schemas.microsoft.com/office/drawing/2014/main" id="{1419909B-A6BA-4918-8EF1-9A8C3622065C}"/>
              </a:ext>
            </a:extLst>
          </p:cNvPr>
          <p:cNvSpPr>
            <a:spLocks noGrp="1"/>
          </p:cNvSpPr>
          <p:nvPr>
            <p:ph idx="1"/>
          </p:nvPr>
        </p:nvSpPr>
        <p:spPr>
          <a:xfrm>
            <a:off x="326748" y="2854412"/>
            <a:ext cx="11220449" cy="3921589"/>
          </a:xfrm>
        </p:spPr>
        <p:txBody>
          <a:bodyPr>
            <a:normAutofit/>
          </a:bodyPr>
          <a:lstStyle/>
          <a:p>
            <a:pPr>
              <a:spcBef>
                <a:spcPts val="1800"/>
              </a:spcBef>
            </a:pPr>
            <a:r>
              <a:rPr lang="en-US" b="1" dirty="0"/>
              <a:t>“Precedence” is the IMPORTANCE of the message</a:t>
            </a:r>
          </a:p>
          <a:p>
            <a:pPr>
              <a:spcBef>
                <a:spcPts val="1800"/>
              </a:spcBef>
            </a:pPr>
            <a:r>
              <a:rPr lang="en-US" b="1" dirty="0"/>
              <a:t>“EMERGENCY” (If Precedence is </a:t>
            </a:r>
            <a:r>
              <a:rPr lang="en-US" b="1" i="1" u="sng" dirty="0"/>
              <a:t>EMERGENCY</a:t>
            </a:r>
            <a:r>
              <a:rPr lang="en-US" b="1" dirty="0"/>
              <a:t>, SPELL IT OUT!)</a:t>
            </a:r>
          </a:p>
          <a:p>
            <a:pPr>
              <a:spcBef>
                <a:spcPts val="1800"/>
              </a:spcBef>
            </a:pPr>
            <a:r>
              <a:rPr lang="en-US" b="1" dirty="0"/>
              <a:t>“P” = Priority (Important “time value” messages)</a:t>
            </a:r>
          </a:p>
          <a:p>
            <a:pPr>
              <a:spcBef>
                <a:spcPts val="1800"/>
              </a:spcBef>
            </a:pPr>
            <a:r>
              <a:rPr lang="en-US" b="1" dirty="0"/>
              <a:t>“W” = Welfare (Health &amp; Welfare messages)</a:t>
            </a:r>
          </a:p>
          <a:p>
            <a:pPr>
              <a:spcBef>
                <a:spcPts val="1800"/>
              </a:spcBef>
            </a:pPr>
            <a:r>
              <a:rPr lang="en-US" b="1" dirty="0"/>
              <a:t>“R” = Routine (Normal stuff, low priority)</a:t>
            </a:r>
          </a:p>
          <a:p>
            <a:pPr>
              <a:spcBef>
                <a:spcPts val="1800"/>
              </a:spcBef>
            </a:pPr>
            <a:r>
              <a:rPr lang="en-US" b="1" dirty="0"/>
              <a:t>“TEST” = Test message used for training and drills</a:t>
            </a:r>
          </a:p>
        </p:txBody>
      </p:sp>
      <p:pic>
        <p:nvPicPr>
          <p:cNvPr id="5" name="Picture 4">
            <a:extLst>
              <a:ext uri="{FF2B5EF4-FFF2-40B4-BE49-F238E27FC236}">
                <a16:creationId xmlns:a16="http://schemas.microsoft.com/office/drawing/2014/main" id="{6C6D3DCB-9FF3-442E-9913-57795A5E25B1}"/>
              </a:ext>
            </a:extLst>
          </p:cNvPr>
          <p:cNvPicPr>
            <a:picLocks noChangeAspect="1"/>
          </p:cNvPicPr>
          <p:nvPr/>
        </p:nvPicPr>
        <p:blipFill>
          <a:blip r:embed="rId2"/>
          <a:stretch>
            <a:fillRect/>
          </a:stretch>
        </p:blipFill>
        <p:spPr>
          <a:xfrm>
            <a:off x="326748" y="824949"/>
            <a:ext cx="11560499" cy="1749286"/>
          </a:xfrm>
          <a:prstGeom prst="rect">
            <a:avLst/>
          </a:prstGeom>
        </p:spPr>
      </p:pic>
      <p:cxnSp>
        <p:nvCxnSpPr>
          <p:cNvPr id="10" name="Straight Arrow Connector 9">
            <a:extLst>
              <a:ext uri="{FF2B5EF4-FFF2-40B4-BE49-F238E27FC236}">
                <a16:creationId xmlns:a16="http://schemas.microsoft.com/office/drawing/2014/main" id="{36E65A9F-B813-41C8-915D-A5051A072F53}"/>
              </a:ext>
            </a:extLst>
          </p:cNvPr>
          <p:cNvCxnSpPr>
            <a:cxnSpLocks/>
          </p:cNvCxnSpPr>
          <p:nvPr/>
        </p:nvCxnSpPr>
        <p:spPr>
          <a:xfrm>
            <a:off x="1490870" y="1018160"/>
            <a:ext cx="506896" cy="1039671"/>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03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52F9-A86B-479F-82F6-A3478AF8D72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8576A78-47E5-42DF-B93A-BDA774DD454B}"/>
              </a:ext>
            </a:extLst>
          </p:cNvPr>
          <p:cNvSpPr>
            <a:spLocks noGrp="1"/>
          </p:cNvSpPr>
          <p:nvPr>
            <p:ph idx="1"/>
          </p:nvPr>
        </p:nvSpPr>
        <p:spPr>
          <a:xfrm>
            <a:off x="748748" y="2859295"/>
            <a:ext cx="10515600" cy="4351338"/>
          </a:xfrm>
        </p:spPr>
        <p:txBody>
          <a:bodyPr/>
          <a:lstStyle/>
          <a:p>
            <a:pPr>
              <a:spcBef>
                <a:spcPts val="1800"/>
              </a:spcBef>
            </a:pPr>
            <a:r>
              <a:rPr lang="en-US" b="1" dirty="0"/>
              <a:t>EMERGENCY (Spelled out on the form, and sent phonetically.)</a:t>
            </a:r>
          </a:p>
          <a:p>
            <a:pPr lvl="1">
              <a:spcBef>
                <a:spcPts val="1800"/>
              </a:spcBef>
            </a:pPr>
            <a:r>
              <a:rPr lang="en-US" sz="2000" dirty="0"/>
              <a:t>Any message having </a:t>
            </a:r>
            <a:r>
              <a:rPr lang="en-US" sz="2000" b="1" u="sng" dirty="0"/>
              <a:t>life and death urgency </a:t>
            </a:r>
            <a:r>
              <a:rPr lang="en-US" sz="2000" dirty="0"/>
              <a:t>to any person or group of persons, which is transmitted by Amateur Radio in the absence of regular commercial facilities.</a:t>
            </a:r>
          </a:p>
          <a:p>
            <a:pPr lvl="1">
              <a:spcBef>
                <a:spcPts val="1800"/>
              </a:spcBef>
            </a:pPr>
            <a:r>
              <a:rPr lang="en-US" sz="2000" dirty="0"/>
              <a:t>This includes official messages of welfare agencies during emergencies requesting supplies, materials or instructions vital to relief of stricken populace in emergency areas.</a:t>
            </a:r>
          </a:p>
          <a:p>
            <a:pPr lvl="1">
              <a:spcBef>
                <a:spcPts val="1800"/>
              </a:spcBef>
            </a:pPr>
            <a:r>
              <a:rPr lang="en-US" sz="2000" dirty="0"/>
              <a:t>During normal times, it will be very rare.</a:t>
            </a:r>
          </a:p>
          <a:p>
            <a:pPr lvl="1">
              <a:spcBef>
                <a:spcPts val="1800"/>
              </a:spcBef>
            </a:pPr>
            <a:r>
              <a:rPr lang="en-US" sz="2000" dirty="0"/>
              <a:t>Again, this designation will always be spelled out.</a:t>
            </a:r>
          </a:p>
          <a:p>
            <a:pPr lvl="1">
              <a:spcBef>
                <a:spcPts val="1800"/>
              </a:spcBef>
            </a:pPr>
            <a:r>
              <a:rPr lang="en-US" sz="2000" dirty="0"/>
              <a:t>When in doubt, do not use it. </a:t>
            </a:r>
          </a:p>
          <a:p>
            <a:endParaRPr lang="en-US" dirty="0"/>
          </a:p>
        </p:txBody>
      </p:sp>
      <p:pic>
        <p:nvPicPr>
          <p:cNvPr id="4" name="Picture 6" descr="See the source image">
            <a:extLst>
              <a:ext uri="{FF2B5EF4-FFF2-40B4-BE49-F238E27FC236}">
                <a16:creationId xmlns:a16="http://schemas.microsoft.com/office/drawing/2014/main" id="{E7CE38BC-872D-400C-A57A-EBA016C15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899" y="474648"/>
            <a:ext cx="4749248" cy="180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64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838200" y="224458"/>
            <a:ext cx="10515600" cy="599379"/>
          </a:xfrm>
        </p:spPr>
        <p:txBody>
          <a:bodyPr>
            <a:normAutofit fontScale="90000"/>
          </a:bodyPr>
          <a:lstStyle/>
          <a:p>
            <a:r>
              <a:rPr lang="en-US" b="1" i="1" u="sng" dirty="0"/>
              <a:t>Radiogram Preamble - - - Handling Instructions (HX)</a:t>
            </a:r>
          </a:p>
        </p:txBody>
      </p:sp>
      <p:sp>
        <p:nvSpPr>
          <p:cNvPr id="3" name="Content Placeholder 2">
            <a:extLst>
              <a:ext uri="{FF2B5EF4-FFF2-40B4-BE49-F238E27FC236}">
                <a16:creationId xmlns:a16="http://schemas.microsoft.com/office/drawing/2014/main" id="{1419909B-A6BA-4918-8EF1-9A8C3622065C}"/>
              </a:ext>
            </a:extLst>
          </p:cNvPr>
          <p:cNvSpPr>
            <a:spLocks noGrp="1"/>
          </p:cNvSpPr>
          <p:nvPr>
            <p:ph idx="1"/>
          </p:nvPr>
        </p:nvSpPr>
        <p:spPr>
          <a:xfrm>
            <a:off x="274938" y="3025224"/>
            <a:ext cx="10515600" cy="4105275"/>
          </a:xfrm>
        </p:spPr>
        <p:txBody>
          <a:bodyPr>
            <a:normAutofit/>
          </a:bodyPr>
          <a:lstStyle/>
          <a:p>
            <a:r>
              <a:rPr lang="en-US" dirty="0"/>
              <a:t>“HX” Codes are used to indicate special handling instructions.</a:t>
            </a:r>
          </a:p>
          <a:p>
            <a:r>
              <a:rPr lang="en-US" dirty="0"/>
              <a:t>If there are no special handling instructions, leave this box blank.</a:t>
            </a:r>
          </a:p>
          <a:p>
            <a:r>
              <a:rPr lang="en-US" dirty="0"/>
              <a:t>For HX codes, say “Hotel X-Ray Bravo” for “HXB”</a:t>
            </a:r>
          </a:p>
          <a:p>
            <a:r>
              <a:rPr lang="en-US" dirty="0"/>
              <a:t>Commonly used HX codes…</a:t>
            </a:r>
          </a:p>
          <a:p>
            <a:pPr lvl="2"/>
            <a:r>
              <a:rPr lang="en-US" dirty="0"/>
              <a:t>HXB (Cancel message if not delivered  within ____ hours and generate SVC message)</a:t>
            </a:r>
          </a:p>
          <a:p>
            <a:pPr lvl="2"/>
            <a:r>
              <a:rPr lang="en-US" dirty="0"/>
              <a:t>HXC (Report date/time of delivery via SVC message)</a:t>
            </a:r>
          </a:p>
          <a:p>
            <a:pPr lvl="2"/>
            <a:r>
              <a:rPr lang="en-US" dirty="0"/>
              <a:t>HXE (Delivering station get a reply from addressee and generate SVC message)</a:t>
            </a:r>
          </a:p>
          <a:p>
            <a:pPr lvl="2"/>
            <a:r>
              <a:rPr lang="en-US" dirty="0"/>
              <a:t>HXF (Hold delivery until </a:t>
            </a:r>
            <a:r>
              <a:rPr lang="en-US" u="sng" dirty="0"/>
              <a:t>date</a:t>
            </a:r>
            <a:r>
              <a:rPr lang="en-US" dirty="0"/>
              <a:t>)</a:t>
            </a:r>
          </a:p>
        </p:txBody>
      </p:sp>
      <p:pic>
        <p:nvPicPr>
          <p:cNvPr id="9218" name="Picture 2" descr="See the source image">
            <a:extLst>
              <a:ext uri="{FF2B5EF4-FFF2-40B4-BE49-F238E27FC236}">
                <a16:creationId xmlns:a16="http://schemas.microsoft.com/office/drawing/2014/main" id="{4A435A06-CA5D-4776-A5E6-69785115E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6268" y="4084983"/>
            <a:ext cx="1600245" cy="2632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1B8FFCA-EBA4-4957-9D59-518E77B0A981}"/>
              </a:ext>
            </a:extLst>
          </p:cNvPr>
          <p:cNvPicPr>
            <a:picLocks noChangeAspect="1"/>
          </p:cNvPicPr>
          <p:nvPr/>
        </p:nvPicPr>
        <p:blipFill>
          <a:blip r:embed="rId3"/>
          <a:stretch>
            <a:fillRect/>
          </a:stretch>
        </p:blipFill>
        <p:spPr>
          <a:xfrm>
            <a:off x="406065" y="971550"/>
            <a:ext cx="11379870" cy="1721954"/>
          </a:xfrm>
          <a:prstGeom prst="rect">
            <a:avLst/>
          </a:prstGeom>
        </p:spPr>
      </p:pic>
      <p:cxnSp>
        <p:nvCxnSpPr>
          <p:cNvPr id="7" name="Straight Arrow Connector 6">
            <a:extLst>
              <a:ext uri="{FF2B5EF4-FFF2-40B4-BE49-F238E27FC236}">
                <a16:creationId xmlns:a16="http://schemas.microsoft.com/office/drawing/2014/main" id="{220AEACA-6B45-4740-ABA3-B8122C300280}"/>
              </a:ext>
            </a:extLst>
          </p:cNvPr>
          <p:cNvCxnSpPr>
            <a:cxnSpLocks/>
          </p:cNvCxnSpPr>
          <p:nvPr/>
        </p:nvCxnSpPr>
        <p:spPr>
          <a:xfrm>
            <a:off x="2494722" y="1155557"/>
            <a:ext cx="506896" cy="1039671"/>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2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838200" y="365125"/>
            <a:ext cx="10515600" cy="599379"/>
          </a:xfrm>
        </p:spPr>
        <p:txBody>
          <a:bodyPr>
            <a:normAutofit fontScale="90000"/>
          </a:bodyPr>
          <a:lstStyle/>
          <a:p>
            <a:r>
              <a:rPr lang="en-US" b="1" i="1" u="sng" dirty="0"/>
              <a:t>Radiogram Preamble - - - Station of ORIGIN</a:t>
            </a:r>
          </a:p>
        </p:txBody>
      </p:sp>
      <p:sp>
        <p:nvSpPr>
          <p:cNvPr id="3" name="Content Placeholder 2">
            <a:extLst>
              <a:ext uri="{FF2B5EF4-FFF2-40B4-BE49-F238E27FC236}">
                <a16:creationId xmlns:a16="http://schemas.microsoft.com/office/drawing/2014/main" id="{1419909B-A6BA-4918-8EF1-9A8C3622065C}"/>
              </a:ext>
            </a:extLst>
          </p:cNvPr>
          <p:cNvSpPr>
            <a:spLocks noGrp="1"/>
          </p:cNvSpPr>
          <p:nvPr>
            <p:ph idx="1"/>
          </p:nvPr>
        </p:nvSpPr>
        <p:spPr>
          <a:xfrm>
            <a:off x="447261" y="3063047"/>
            <a:ext cx="11280913" cy="3496365"/>
          </a:xfrm>
        </p:spPr>
        <p:txBody>
          <a:bodyPr>
            <a:normAutofit/>
          </a:bodyPr>
          <a:lstStyle/>
          <a:p>
            <a:pPr>
              <a:spcBef>
                <a:spcPts val="1800"/>
              </a:spcBef>
            </a:pPr>
            <a:r>
              <a:rPr lang="en-US" dirty="0"/>
              <a:t>The call sign of the amateur station originating (creating) the message for first introduction into the amateur system is the station of origin and must be on all messages.</a:t>
            </a:r>
          </a:p>
          <a:p>
            <a:pPr>
              <a:spcBef>
                <a:spcPts val="1800"/>
              </a:spcBef>
            </a:pPr>
            <a:r>
              <a:rPr lang="en-US" dirty="0"/>
              <a:t>The only punctuation symbol permitted is a slash after the call followed by a number… </a:t>
            </a:r>
            <a:r>
              <a:rPr lang="en-US" dirty="0" err="1"/>
              <a:t>eg</a:t>
            </a:r>
            <a:r>
              <a:rPr lang="en-US" dirty="0"/>
              <a:t>, “WA2CCN/3”</a:t>
            </a:r>
          </a:p>
          <a:p>
            <a:pPr>
              <a:spcBef>
                <a:spcPts val="1800"/>
              </a:spcBef>
            </a:pPr>
            <a:r>
              <a:rPr lang="en-US" dirty="0"/>
              <a:t>This call sign must stay with the message to the point of delivery.</a:t>
            </a:r>
          </a:p>
          <a:p>
            <a:pPr>
              <a:spcBef>
                <a:spcPts val="1800"/>
              </a:spcBef>
            </a:pPr>
            <a:r>
              <a:rPr lang="en-US" dirty="0"/>
              <a:t>Service messages go to this station.</a:t>
            </a:r>
            <a:endParaRPr lang="en-US" b="1" dirty="0"/>
          </a:p>
        </p:txBody>
      </p:sp>
      <p:pic>
        <p:nvPicPr>
          <p:cNvPr id="4" name="Picture 3">
            <a:extLst>
              <a:ext uri="{FF2B5EF4-FFF2-40B4-BE49-F238E27FC236}">
                <a16:creationId xmlns:a16="http://schemas.microsoft.com/office/drawing/2014/main" id="{58E229CA-6997-407E-970A-224C7752DBD2}"/>
              </a:ext>
            </a:extLst>
          </p:cNvPr>
          <p:cNvPicPr>
            <a:picLocks noChangeAspect="1"/>
          </p:cNvPicPr>
          <p:nvPr/>
        </p:nvPicPr>
        <p:blipFill>
          <a:blip r:embed="rId2"/>
          <a:stretch>
            <a:fillRect/>
          </a:stretch>
        </p:blipFill>
        <p:spPr>
          <a:xfrm>
            <a:off x="241851" y="1073149"/>
            <a:ext cx="11693697" cy="1769441"/>
          </a:xfrm>
          <a:prstGeom prst="rect">
            <a:avLst/>
          </a:prstGeom>
        </p:spPr>
      </p:pic>
      <p:cxnSp>
        <p:nvCxnSpPr>
          <p:cNvPr id="6" name="Straight Arrow Connector 5">
            <a:extLst>
              <a:ext uri="{FF2B5EF4-FFF2-40B4-BE49-F238E27FC236}">
                <a16:creationId xmlns:a16="http://schemas.microsoft.com/office/drawing/2014/main" id="{A060E15A-38FA-4083-AC26-51095FCE8893}"/>
              </a:ext>
            </a:extLst>
          </p:cNvPr>
          <p:cNvCxnSpPr>
            <a:cxnSpLocks/>
          </p:cNvCxnSpPr>
          <p:nvPr/>
        </p:nvCxnSpPr>
        <p:spPr>
          <a:xfrm>
            <a:off x="2961861" y="1293606"/>
            <a:ext cx="506896" cy="1039671"/>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37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838199" y="266156"/>
            <a:ext cx="10515600" cy="599379"/>
          </a:xfrm>
        </p:spPr>
        <p:txBody>
          <a:bodyPr>
            <a:normAutofit fontScale="90000"/>
          </a:bodyPr>
          <a:lstStyle/>
          <a:p>
            <a:r>
              <a:rPr lang="en-US" b="1" i="1" u="sng" dirty="0">
                <a:solidFill>
                  <a:schemeClr val="bg1"/>
                </a:solidFill>
              </a:rPr>
              <a:t>Radiogram Preamble - - - “CHECK” Number</a:t>
            </a:r>
          </a:p>
        </p:txBody>
      </p:sp>
      <p:sp>
        <p:nvSpPr>
          <p:cNvPr id="3" name="Content Placeholder 2">
            <a:extLst>
              <a:ext uri="{FF2B5EF4-FFF2-40B4-BE49-F238E27FC236}">
                <a16:creationId xmlns:a16="http://schemas.microsoft.com/office/drawing/2014/main" id="{1419909B-A6BA-4918-8EF1-9A8C3622065C}"/>
              </a:ext>
            </a:extLst>
          </p:cNvPr>
          <p:cNvSpPr>
            <a:spLocks noGrp="1"/>
          </p:cNvSpPr>
          <p:nvPr>
            <p:ph idx="1"/>
          </p:nvPr>
        </p:nvSpPr>
        <p:spPr>
          <a:xfrm>
            <a:off x="533399" y="2887732"/>
            <a:ext cx="11125199" cy="3811242"/>
          </a:xfrm>
        </p:spPr>
        <p:txBody>
          <a:bodyPr>
            <a:normAutofit/>
          </a:bodyPr>
          <a:lstStyle/>
          <a:p>
            <a:pPr>
              <a:spcBef>
                <a:spcPts val="1200"/>
              </a:spcBef>
            </a:pPr>
            <a:r>
              <a:rPr lang="en-US" dirty="0">
                <a:solidFill>
                  <a:schemeClr val="bg1"/>
                </a:solidFill>
              </a:rPr>
              <a:t>The check is the </a:t>
            </a:r>
            <a:r>
              <a:rPr lang="en-US" b="1" dirty="0">
                <a:solidFill>
                  <a:schemeClr val="bg1"/>
                </a:solidFill>
              </a:rPr>
              <a:t>number of “</a:t>
            </a:r>
            <a:r>
              <a:rPr lang="en-US" b="1" i="1" u="sng" dirty="0">
                <a:solidFill>
                  <a:schemeClr val="bg1"/>
                </a:solidFill>
              </a:rPr>
              <a:t>word groups</a:t>
            </a:r>
            <a:r>
              <a:rPr lang="en-US" b="1" dirty="0">
                <a:solidFill>
                  <a:schemeClr val="bg1"/>
                </a:solidFill>
              </a:rPr>
              <a:t>" in the text</a:t>
            </a:r>
            <a:r>
              <a:rPr lang="en-US" dirty="0">
                <a:solidFill>
                  <a:schemeClr val="bg1"/>
                </a:solidFill>
              </a:rPr>
              <a:t> of the message and must be used on all messages.</a:t>
            </a:r>
          </a:p>
          <a:p>
            <a:pPr>
              <a:spcBef>
                <a:spcPts val="1200"/>
              </a:spcBef>
            </a:pPr>
            <a:r>
              <a:rPr lang="en-US" dirty="0">
                <a:solidFill>
                  <a:schemeClr val="bg1"/>
                </a:solidFill>
              </a:rPr>
              <a:t>This number is used by operators to verify that the text has been copied with the correct number of groups.</a:t>
            </a:r>
          </a:p>
          <a:p>
            <a:pPr>
              <a:spcBef>
                <a:spcPts val="1200"/>
              </a:spcBef>
            </a:pPr>
            <a:r>
              <a:rPr lang="en-US" dirty="0">
                <a:solidFill>
                  <a:schemeClr val="bg1"/>
                </a:solidFill>
              </a:rPr>
              <a:t>There are two ways to enter the check in the preamble:</a:t>
            </a:r>
          </a:p>
          <a:p>
            <a:pPr lvl="2">
              <a:spcBef>
                <a:spcPts val="1200"/>
              </a:spcBef>
            </a:pPr>
            <a:r>
              <a:rPr lang="en-US" dirty="0">
                <a:solidFill>
                  <a:schemeClr val="bg1"/>
                </a:solidFill>
              </a:rPr>
              <a:t>The check is entered as the number of word groups in the text if there are NO ARRL NUMBERED “ARL Codes” in the text.</a:t>
            </a:r>
          </a:p>
          <a:p>
            <a:pPr lvl="2">
              <a:spcBef>
                <a:spcPts val="1200"/>
              </a:spcBef>
            </a:pPr>
            <a:r>
              <a:rPr lang="en-US" dirty="0">
                <a:solidFill>
                  <a:schemeClr val="bg1"/>
                </a:solidFill>
              </a:rPr>
              <a:t>The check is preceded by the letters "ARL" if the text includes one or more ARRL NUMBERED ARL Codes.</a:t>
            </a:r>
          </a:p>
        </p:txBody>
      </p:sp>
      <p:pic>
        <p:nvPicPr>
          <p:cNvPr id="4" name="Picture 3">
            <a:extLst>
              <a:ext uri="{FF2B5EF4-FFF2-40B4-BE49-F238E27FC236}">
                <a16:creationId xmlns:a16="http://schemas.microsoft.com/office/drawing/2014/main" id="{D2EEA145-FA2F-411E-AE47-892B129F0E30}"/>
              </a:ext>
            </a:extLst>
          </p:cNvPr>
          <p:cNvPicPr>
            <a:picLocks noChangeAspect="1"/>
          </p:cNvPicPr>
          <p:nvPr/>
        </p:nvPicPr>
        <p:blipFill>
          <a:blip r:embed="rId2"/>
          <a:stretch>
            <a:fillRect/>
          </a:stretch>
        </p:blipFill>
        <p:spPr>
          <a:xfrm>
            <a:off x="380999" y="1076324"/>
            <a:ext cx="11344295" cy="1716571"/>
          </a:xfrm>
          <a:prstGeom prst="rect">
            <a:avLst/>
          </a:prstGeom>
        </p:spPr>
      </p:pic>
      <p:cxnSp>
        <p:nvCxnSpPr>
          <p:cNvPr id="6" name="Straight Arrow Connector 5">
            <a:extLst>
              <a:ext uri="{FF2B5EF4-FFF2-40B4-BE49-F238E27FC236}">
                <a16:creationId xmlns:a16="http://schemas.microsoft.com/office/drawing/2014/main" id="{5AA73A6B-3AED-4E49-9AE8-9B69F3577D76}"/>
              </a:ext>
            </a:extLst>
          </p:cNvPr>
          <p:cNvCxnSpPr>
            <a:cxnSpLocks/>
          </p:cNvCxnSpPr>
          <p:nvPr/>
        </p:nvCxnSpPr>
        <p:spPr>
          <a:xfrm>
            <a:off x="4611757" y="1414773"/>
            <a:ext cx="506896" cy="1039671"/>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49E9F-C3DE-4B74-9E96-2D45B78A6C3D}"/>
              </a:ext>
            </a:extLst>
          </p:cNvPr>
          <p:cNvSpPr>
            <a:spLocks noGrp="1"/>
          </p:cNvSpPr>
          <p:nvPr>
            <p:ph type="title"/>
          </p:nvPr>
        </p:nvSpPr>
        <p:spPr>
          <a:xfrm>
            <a:off x="3995530" y="365125"/>
            <a:ext cx="7358270" cy="787814"/>
          </a:xfrm>
        </p:spPr>
        <p:txBody>
          <a:bodyPr>
            <a:normAutofit/>
          </a:bodyPr>
          <a:lstStyle/>
          <a:p>
            <a:r>
              <a:rPr lang="en-US" b="1" dirty="0"/>
              <a:t>“ARL” Codes…</a:t>
            </a:r>
          </a:p>
        </p:txBody>
      </p:sp>
      <p:sp>
        <p:nvSpPr>
          <p:cNvPr id="3" name="Content Placeholder 2">
            <a:extLst>
              <a:ext uri="{FF2B5EF4-FFF2-40B4-BE49-F238E27FC236}">
                <a16:creationId xmlns:a16="http://schemas.microsoft.com/office/drawing/2014/main" id="{51B1CCEF-82F5-4537-98E5-5846DC7BEB6D}"/>
              </a:ext>
            </a:extLst>
          </p:cNvPr>
          <p:cNvSpPr>
            <a:spLocks noGrp="1"/>
          </p:cNvSpPr>
          <p:nvPr>
            <p:ph idx="1"/>
          </p:nvPr>
        </p:nvSpPr>
        <p:spPr>
          <a:xfrm>
            <a:off x="838200" y="1292088"/>
            <a:ext cx="10515600" cy="5496338"/>
          </a:xfrm>
        </p:spPr>
        <p:txBody>
          <a:bodyPr>
            <a:normAutofit lnSpcReduction="10000"/>
          </a:bodyPr>
          <a:lstStyle/>
          <a:p>
            <a:pPr>
              <a:spcBef>
                <a:spcPts val="2400"/>
              </a:spcBef>
            </a:pPr>
            <a:r>
              <a:rPr lang="en-US" dirty="0"/>
              <a:t>Codes used to shorten message length</a:t>
            </a:r>
          </a:p>
          <a:p>
            <a:pPr>
              <a:spcBef>
                <a:spcPts val="2400"/>
              </a:spcBef>
            </a:pPr>
            <a:r>
              <a:rPr lang="en-US" dirty="0"/>
              <a:t>Two Groups of Codes</a:t>
            </a:r>
          </a:p>
          <a:p>
            <a:pPr lvl="1">
              <a:spcBef>
                <a:spcPts val="2400"/>
              </a:spcBef>
            </a:pPr>
            <a:r>
              <a:rPr lang="en-US" dirty="0"/>
              <a:t>Group One – For possible “Relief Emergency” use</a:t>
            </a:r>
          </a:p>
          <a:p>
            <a:pPr lvl="1">
              <a:spcBef>
                <a:spcPts val="2400"/>
              </a:spcBef>
            </a:pPr>
            <a:r>
              <a:rPr lang="en-US" dirty="0"/>
              <a:t>Group Two - - For routine messages</a:t>
            </a:r>
          </a:p>
          <a:p>
            <a:pPr>
              <a:spcBef>
                <a:spcPts val="2400"/>
              </a:spcBef>
            </a:pPr>
            <a:r>
              <a:rPr lang="en-US" dirty="0"/>
              <a:t>When using an ARL code in the text, precede the Check Number with the letters “ARL”… </a:t>
            </a:r>
            <a:r>
              <a:rPr lang="en-US" dirty="0" err="1"/>
              <a:t>eg</a:t>
            </a:r>
            <a:r>
              <a:rPr lang="en-US" dirty="0"/>
              <a:t>, “ARL 12”</a:t>
            </a:r>
          </a:p>
          <a:p>
            <a:pPr>
              <a:spcBef>
                <a:spcPts val="2400"/>
              </a:spcBef>
            </a:pPr>
            <a:r>
              <a:rPr lang="en-US" dirty="0"/>
              <a:t>Example:  ARL Code “FIFTY TWO” = “Really enjoyed being with you.  Looking forward to getting together again.”  (Saves 11 words!)</a:t>
            </a:r>
          </a:p>
          <a:p>
            <a:pPr>
              <a:spcBef>
                <a:spcPts val="2400"/>
              </a:spcBef>
            </a:pPr>
            <a:r>
              <a:rPr lang="en-US" dirty="0"/>
              <a:t>When using an ARL code in the text, you MUST spell out the code number phonetically.</a:t>
            </a:r>
          </a:p>
        </p:txBody>
      </p:sp>
    </p:spTree>
    <p:extLst>
      <p:ext uri="{BB962C8B-B14F-4D97-AF65-F5344CB8AC3E}">
        <p14:creationId xmlns:p14="http://schemas.microsoft.com/office/powerpoint/2010/main" val="340186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99FF">
            <a:alpha val="4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838200" y="166342"/>
            <a:ext cx="10515600" cy="687061"/>
          </a:xfrm>
        </p:spPr>
        <p:txBody>
          <a:bodyPr>
            <a:normAutofit fontScale="90000"/>
          </a:bodyPr>
          <a:lstStyle/>
          <a:p>
            <a:r>
              <a:rPr lang="en-US" b="1" i="1" u="sng" dirty="0"/>
              <a:t>Radiogram Preamble - - - Place of ORIGIN</a:t>
            </a:r>
          </a:p>
        </p:txBody>
      </p:sp>
      <p:sp>
        <p:nvSpPr>
          <p:cNvPr id="5" name="Content Placeholder 4">
            <a:extLst>
              <a:ext uri="{FF2B5EF4-FFF2-40B4-BE49-F238E27FC236}">
                <a16:creationId xmlns:a16="http://schemas.microsoft.com/office/drawing/2014/main" id="{C05BFE07-34EA-4A10-839D-D149A4DAB38E}"/>
              </a:ext>
            </a:extLst>
          </p:cNvPr>
          <p:cNvSpPr>
            <a:spLocks noGrp="1"/>
          </p:cNvSpPr>
          <p:nvPr>
            <p:ph idx="1"/>
          </p:nvPr>
        </p:nvSpPr>
        <p:spPr>
          <a:xfrm>
            <a:off x="245956" y="3074453"/>
            <a:ext cx="11700088" cy="3617205"/>
          </a:xfrm>
        </p:spPr>
        <p:txBody>
          <a:bodyPr>
            <a:normAutofit/>
          </a:bodyPr>
          <a:lstStyle/>
          <a:p>
            <a:r>
              <a:rPr lang="en-US" dirty="0"/>
              <a:t>The PLACE OF ORIGIN is the location (city and state) of the party for whom the message is created, not necessarily the location of the station of origin.</a:t>
            </a:r>
          </a:p>
          <a:p>
            <a:r>
              <a:rPr lang="en-US" dirty="0"/>
              <a:t>For example, if the station of origin is in Baltimore creating a message for a person in Ellicott City, the PLACE OF ORIGIN would be Ellicott City.</a:t>
            </a:r>
          </a:p>
          <a:p>
            <a:r>
              <a:rPr lang="en-US" dirty="0"/>
              <a:t>The PLACE OF ORIGIN relates to the signature and should make sense to the addressee as the place the signing party is located.</a:t>
            </a:r>
          </a:p>
          <a:p>
            <a:r>
              <a:rPr lang="en-US" dirty="0"/>
              <a:t>The state is given by the US standard two letter code as in "BALTIMORE MD", or "CHICAGO IL". No punctuation!</a:t>
            </a:r>
            <a:endParaRPr lang="en-US" b="1" dirty="0"/>
          </a:p>
          <a:p>
            <a:endParaRPr lang="en-US" dirty="0"/>
          </a:p>
        </p:txBody>
      </p:sp>
      <p:pic>
        <p:nvPicPr>
          <p:cNvPr id="3" name="Picture 2">
            <a:extLst>
              <a:ext uri="{FF2B5EF4-FFF2-40B4-BE49-F238E27FC236}">
                <a16:creationId xmlns:a16="http://schemas.microsoft.com/office/drawing/2014/main" id="{16E8EAAE-1904-4AFD-BEF7-6AB7F8F47C6C}"/>
              </a:ext>
            </a:extLst>
          </p:cNvPr>
          <p:cNvPicPr>
            <a:picLocks noChangeAspect="1"/>
          </p:cNvPicPr>
          <p:nvPr/>
        </p:nvPicPr>
        <p:blipFill>
          <a:blip r:embed="rId2"/>
          <a:stretch>
            <a:fillRect/>
          </a:stretch>
        </p:blipFill>
        <p:spPr>
          <a:xfrm>
            <a:off x="245956" y="1006149"/>
            <a:ext cx="11700088" cy="1770408"/>
          </a:xfrm>
          <a:prstGeom prst="rect">
            <a:avLst/>
          </a:prstGeom>
        </p:spPr>
      </p:pic>
      <p:cxnSp>
        <p:nvCxnSpPr>
          <p:cNvPr id="6" name="Straight Arrow Connector 5">
            <a:extLst>
              <a:ext uri="{FF2B5EF4-FFF2-40B4-BE49-F238E27FC236}">
                <a16:creationId xmlns:a16="http://schemas.microsoft.com/office/drawing/2014/main" id="{E5310CF1-C9E6-40F0-96BE-F2D4DB4A4003}"/>
              </a:ext>
            </a:extLst>
          </p:cNvPr>
          <p:cNvCxnSpPr>
            <a:cxnSpLocks/>
          </p:cNvCxnSpPr>
          <p:nvPr/>
        </p:nvCxnSpPr>
        <p:spPr>
          <a:xfrm flipH="1">
            <a:off x="8309113" y="1175114"/>
            <a:ext cx="765314" cy="1120825"/>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5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F0CF-4F68-48E4-801D-CA3A8F322581}"/>
              </a:ext>
            </a:extLst>
          </p:cNvPr>
          <p:cNvSpPr>
            <a:spLocks noGrp="1"/>
          </p:cNvSpPr>
          <p:nvPr>
            <p:ph type="title"/>
          </p:nvPr>
        </p:nvSpPr>
        <p:spPr>
          <a:xfrm>
            <a:off x="3637722" y="365126"/>
            <a:ext cx="4830417" cy="539336"/>
          </a:xfrm>
        </p:spPr>
        <p:txBody>
          <a:bodyPr>
            <a:normAutofit fontScale="90000"/>
          </a:bodyPr>
          <a:lstStyle/>
          <a:p>
            <a:pPr algn="ctr"/>
            <a:r>
              <a:rPr lang="en-US" b="1" dirty="0"/>
              <a:t>Contents:</a:t>
            </a:r>
          </a:p>
        </p:txBody>
      </p:sp>
      <p:sp>
        <p:nvSpPr>
          <p:cNvPr id="3" name="Content Placeholder 2">
            <a:extLst>
              <a:ext uri="{FF2B5EF4-FFF2-40B4-BE49-F238E27FC236}">
                <a16:creationId xmlns:a16="http://schemas.microsoft.com/office/drawing/2014/main" id="{3A8BEE9D-5EB2-4C19-8E0C-74FB5FBA96FA}"/>
              </a:ext>
            </a:extLst>
          </p:cNvPr>
          <p:cNvSpPr>
            <a:spLocks noGrp="1"/>
          </p:cNvSpPr>
          <p:nvPr>
            <p:ph idx="1"/>
          </p:nvPr>
        </p:nvSpPr>
        <p:spPr>
          <a:xfrm>
            <a:off x="1649896" y="1133060"/>
            <a:ext cx="9703904" cy="5496339"/>
          </a:xfrm>
        </p:spPr>
        <p:txBody>
          <a:bodyPr>
            <a:normAutofit lnSpcReduction="10000"/>
          </a:bodyPr>
          <a:lstStyle/>
          <a:p>
            <a:pPr>
              <a:spcBef>
                <a:spcPts val="1800"/>
              </a:spcBef>
            </a:pPr>
            <a:r>
              <a:rPr lang="en-US" dirty="0"/>
              <a:t>Communications Formats</a:t>
            </a:r>
          </a:p>
          <a:p>
            <a:pPr lvl="1">
              <a:spcBef>
                <a:spcPts val="1800"/>
              </a:spcBef>
            </a:pPr>
            <a:r>
              <a:rPr lang="en-US" dirty="0"/>
              <a:t>Plain Language</a:t>
            </a:r>
          </a:p>
          <a:p>
            <a:pPr lvl="2">
              <a:spcBef>
                <a:spcPts val="1800"/>
              </a:spcBef>
            </a:pPr>
            <a:r>
              <a:rPr lang="en-US" dirty="0"/>
              <a:t>Personal Log Book</a:t>
            </a:r>
          </a:p>
          <a:p>
            <a:pPr lvl="1">
              <a:spcBef>
                <a:spcPts val="1800"/>
              </a:spcBef>
            </a:pPr>
            <a:r>
              <a:rPr lang="en-US" dirty="0"/>
              <a:t>Radiograms</a:t>
            </a:r>
          </a:p>
          <a:p>
            <a:pPr lvl="1">
              <a:spcBef>
                <a:spcPts val="1800"/>
              </a:spcBef>
            </a:pPr>
            <a:r>
              <a:rPr lang="en-US" dirty="0"/>
              <a:t>FEMA ICS-213</a:t>
            </a:r>
          </a:p>
          <a:p>
            <a:pPr>
              <a:spcBef>
                <a:spcPts val="1800"/>
              </a:spcBef>
            </a:pPr>
            <a:r>
              <a:rPr lang="en-US" dirty="0"/>
              <a:t>How to Communicate a Radiogram ON-THE-AIR</a:t>
            </a:r>
          </a:p>
          <a:p>
            <a:pPr lvl="1">
              <a:spcBef>
                <a:spcPts val="1800"/>
              </a:spcBef>
            </a:pPr>
            <a:r>
              <a:rPr lang="en-US" dirty="0"/>
              <a:t>Phonetics</a:t>
            </a:r>
          </a:p>
          <a:p>
            <a:pPr lvl="1">
              <a:spcBef>
                <a:spcPts val="1800"/>
              </a:spcBef>
            </a:pPr>
            <a:r>
              <a:rPr lang="en-US" dirty="0"/>
              <a:t>Pro-Words</a:t>
            </a:r>
          </a:p>
          <a:p>
            <a:pPr lvl="1">
              <a:spcBef>
                <a:spcPts val="1800"/>
              </a:spcBef>
            </a:pPr>
            <a:r>
              <a:rPr lang="en-US" dirty="0"/>
              <a:t>HX and ARL Codes</a:t>
            </a:r>
          </a:p>
          <a:p>
            <a:pPr>
              <a:spcBef>
                <a:spcPts val="1800"/>
              </a:spcBef>
            </a:pPr>
            <a:r>
              <a:rPr lang="en-US" dirty="0"/>
              <a:t>General “SCRIPT” for Sending a Radiogram</a:t>
            </a:r>
          </a:p>
          <a:p>
            <a:pPr lvl="1"/>
            <a:endParaRPr lang="en-US" dirty="0"/>
          </a:p>
        </p:txBody>
      </p:sp>
    </p:spTree>
    <p:extLst>
      <p:ext uri="{BB962C8B-B14F-4D97-AF65-F5344CB8AC3E}">
        <p14:creationId xmlns:p14="http://schemas.microsoft.com/office/powerpoint/2010/main" val="428814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838200" y="245855"/>
            <a:ext cx="10515600" cy="687061"/>
          </a:xfrm>
        </p:spPr>
        <p:txBody>
          <a:bodyPr>
            <a:normAutofit fontScale="90000"/>
          </a:bodyPr>
          <a:lstStyle/>
          <a:p>
            <a:r>
              <a:rPr lang="en-US" b="1" i="1" u="sng" dirty="0"/>
              <a:t>Radiogram Preamble - - - Time Filed</a:t>
            </a:r>
          </a:p>
        </p:txBody>
      </p:sp>
      <p:sp>
        <p:nvSpPr>
          <p:cNvPr id="5" name="Content Placeholder 4">
            <a:extLst>
              <a:ext uri="{FF2B5EF4-FFF2-40B4-BE49-F238E27FC236}">
                <a16:creationId xmlns:a16="http://schemas.microsoft.com/office/drawing/2014/main" id="{C05BFE07-34EA-4A10-839D-D149A4DAB38E}"/>
              </a:ext>
            </a:extLst>
          </p:cNvPr>
          <p:cNvSpPr>
            <a:spLocks noGrp="1"/>
          </p:cNvSpPr>
          <p:nvPr>
            <p:ph idx="1"/>
          </p:nvPr>
        </p:nvSpPr>
        <p:spPr>
          <a:xfrm>
            <a:off x="281609" y="3147188"/>
            <a:ext cx="11599160" cy="3571512"/>
          </a:xfrm>
        </p:spPr>
        <p:txBody>
          <a:bodyPr>
            <a:normAutofit lnSpcReduction="10000"/>
          </a:bodyPr>
          <a:lstStyle/>
          <a:p>
            <a:r>
              <a:rPr lang="en-US" dirty="0"/>
              <a:t>The OPTIONAL "TIME FILED" is used only when filing time has some importance relative to the precedence, handling instructions, or meaning in the text.</a:t>
            </a:r>
          </a:p>
          <a:p>
            <a:r>
              <a:rPr lang="en-US" dirty="0"/>
              <a:t>TIME FILED is the time when the message is inserted into the system by the station of origin.</a:t>
            </a:r>
          </a:p>
          <a:p>
            <a:r>
              <a:rPr lang="en-US" dirty="0"/>
              <a:t>The time figures are in the 24-hour format followed by the letter "Z" to denote UTC time, or “L” to denote local time, as in "0215Z" or "2215L".</a:t>
            </a:r>
          </a:p>
          <a:p>
            <a:r>
              <a:rPr lang="en-US" dirty="0"/>
              <a:t>The TIME FILED is normally </a:t>
            </a:r>
            <a:r>
              <a:rPr lang="en-US" b="1" u="sng" dirty="0"/>
              <a:t>omitted</a:t>
            </a:r>
            <a:r>
              <a:rPr lang="en-US" dirty="0"/>
              <a:t> on routine traffic having no special time concerns.</a:t>
            </a:r>
            <a:endParaRPr lang="en-US" b="1" dirty="0"/>
          </a:p>
        </p:txBody>
      </p:sp>
      <p:pic>
        <p:nvPicPr>
          <p:cNvPr id="3" name="Picture 2">
            <a:extLst>
              <a:ext uri="{FF2B5EF4-FFF2-40B4-BE49-F238E27FC236}">
                <a16:creationId xmlns:a16="http://schemas.microsoft.com/office/drawing/2014/main" id="{99E019E0-C56C-433A-B058-39CE748502C3}"/>
              </a:ext>
            </a:extLst>
          </p:cNvPr>
          <p:cNvPicPr>
            <a:picLocks noChangeAspect="1"/>
          </p:cNvPicPr>
          <p:nvPr/>
        </p:nvPicPr>
        <p:blipFill>
          <a:blip r:embed="rId2"/>
          <a:stretch>
            <a:fillRect/>
          </a:stretch>
        </p:blipFill>
        <p:spPr>
          <a:xfrm>
            <a:off x="281609" y="1117273"/>
            <a:ext cx="11599160" cy="1755136"/>
          </a:xfrm>
          <a:prstGeom prst="rect">
            <a:avLst/>
          </a:prstGeom>
        </p:spPr>
      </p:pic>
      <p:cxnSp>
        <p:nvCxnSpPr>
          <p:cNvPr id="6" name="Straight Arrow Connector 5">
            <a:extLst>
              <a:ext uri="{FF2B5EF4-FFF2-40B4-BE49-F238E27FC236}">
                <a16:creationId xmlns:a16="http://schemas.microsoft.com/office/drawing/2014/main" id="{277AC3DC-B907-42E0-B0DB-E7F346BA4D2C}"/>
              </a:ext>
            </a:extLst>
          </p:cNvPr>
          <p:cNvCxnSpPr>
            <a:cxnSpLocks/>
          </p:cNvCxnSpPr>
          <p:nvPr/>
        </p:nvCxnSpPr>
        <p:spPr>
          <a:xfrm>
            <a:off x="9283148" y="1392052"/>
            <a:ext cx="417444" cy="1039671"/>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9574-7E36-4C4E-8DC2-B4615F7E6B9E}"/>
              </a:ext>
            </a:extLst>
          </p:cNvPr>
          <p:cNvSpPr>
            <a:spLocks noGrp="1"/>
          </p:cNvSpPr>
          <p:nvPr>
            <p:ph type="title"/>
          </p:nvPr>
        </p:nvSpPr>
        <p:spPr>
          <a:xfrm>
            <a:off x="838200" y="227339"/>
            <a:ext cx="10515600" cy="687061"/>
          </a:xfrm>
        </p:spPr>
        <p:txBody>
          <a:bodyPr>
            <a:normAutofit fontScale="90000"/>
          </a:bodyPr>
          <a:lstStyle/>
          <a:p>
            <a:r>
              <a:rPr lang="en-US" b="1" i="1" u="sng" dirty="0"/>
              <a:t>Radiogram Preamble - - - Date Filed</a:t>
            </a:r>
          </a:p>
        </p:txBody>
      </p:sp>
      <p:sp>
        <p:nvSpPr>
          <p:cNvPr id="5" name="Content Placeholder 4">
            <a:extLst>
              <a:ext uri="{FF2B5EF4-FFF2-40B4-BE49-F238E27FC236}">
                <a16:creationId xmlns:a16="http://schemas.microsoft.com/office/drawing/2014/main" id="{C05BFE07-34EA-4A10-839D-D149A4DAB38E}"/>
              </a:ext>
            </a:extLst>
          </p:cNvPr>
          <p:cNvSpPr>
            <a:spLocks noGrp="1"/>
          </p:cNvSpPr>
          <p:nvPr>
            <p:ph idx="1"/>
          </p:nvPr>
        </p:nvSpPr>
        <p:spPr>
          <a:xfrm>
            <a:off x="250773" y="3071191"/>
            <a:ext cx="11690454" cy="3436843"/>
          </a:xfrm>
        </p:spPr>
        <p:txBody>
          <a:bodyPr>
            <a:normAutofit/>
          </a:bodyPr>
          <a:lstStyle/>
          <a:p>
            <a:r>
              <a:rPr lang="en-US" dirty="0"/>
              <a:t>As with the time filed, the DATE FILED is the day when the message is inserted into the system by the station of origin.</a:t>
            </a:r>
          </a:p>
          <a:p>
            <a:r>
              <a:rPr lang="en-US" dirty="0"/>
              <a:t>The date filed can be in either the DAY/MO or MO/DAY format.  For example, “23 JAN” or “JAN 23”.</a:t>
            </a:r>
          </a:p>
          <a:p>
            <a:r>
              <a:rPr lang="en-US" dirty="0"/>
              <a:t>The YEAR is normally omitted from the DATE FILED box as the date (with year) that the message is communicated is logged at the bottom of the Radiogram form as </a:t>
            </a:r>
            <a:r>
              <a:rPr lang="en-US" u="sng" dirty="0"/>
              <a:t>RCVD FROM</a:t>
            </a:r>
            <a:r>
              <a:rPr lang="en-US" dirty="0"/>
              <a:t> or </a:t>
            </a:r>
            <a:r>
              <a:rPr lang="en-US" u="sng" dirty="0"/>
              <a:t>SENT TO</a:t>
            </a:r>
            <a:r>
              <a:rPr lang="en-US" dirty="0"/>
              <a:t>.  Here “slash” (“/”) marks can be used as in “1/23/21”.</a:t>
            </a:r>
          </a:p>
          <a:p>
            <a:endParaRPr lang="en-US" b="1" dirty="0"/>
          </a:p>
        </p:txBody>
      </p:sp>
      <p:pic>
        <p:nvPicPr>
          <p:cNvPr id="3" name="Picture 2">
            <a:extLst>
              <a:ext uri="{FF2B5EF4-FFF2-40B4-BE49-F238E27FC236}">
                <a16:creationId xmlns:a16="http://schemas.microsoft.com/office/drawing/2014/main" id="{63AA0807-F4A1-41B2-B1DB-724D53973C54}"/>
              </a:ext>
            </a:extLst>
          </p:cNvPr>
          <p:cNvPicPr>
            <a:picLocks noChangeAspect="1"/>
          </p:cNvPicPr>
          <p:nvPr/>
        </p:nvPicPr>
        <p:blipFill>
          <a:blip r:embed="rId2"/>
          <a:stretch>
            <a:fillRect/>
          </a:stretch>
        </p:blipFill>
        <p:spPr>
          <a:xfrm>
            <a:off x="371061" y="1042365"/>
            <a:ext cx="11437346" cy="1730651"/>
          </a:xfrm>
          <a:prstGeom prst="rect">
            <a:avLst/>
          </a:prstGeom>
        </p:spPr>
      </p:pic>
      <p:cxnSp>
        <p:nvCxnSpPr>
          <p:cNvPr id="6" name="Straight Arrow Connector 5">
            <a:extLst>
              <a:ext uri="{FF2B5EF4-FFF2-40B4-BE49-F238E27FC236}">
                <a16:creationId xmlns:a16="http://schemas.microsoft.com/office/drawing/2014/main" id="{81AA1C72-4366-4728-93EB-31E8E3B88671}"/>
              </a:ext>
            </a:extLst>
          </p:cNvPr>
          <p:cNvCxnSpPr>
            <a:cxnSpLocks/>
          </p:cNvCxnSpPr>
          <p:nvPr/>
        </p:nvCxnSpPr>
        <p:spPr>
          <a:xfrm>
            <a:off x="10436088" y="1362597"/>
            <a:ext cx="506896" cy="1039671"/>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45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3F48-F7F0-464D-9B36-D07A032C42BF}"/>
              </a:ext>
            </a:extLst>
          </p:cNvPr>
          <p:cNvSpPr>
            <a:spLocks noGrp="1"/>
          </p:cNvSpPr>
          <p:nvPr>
            <p:ph type="title"/>
          </p:nvPr>
        </p:nvSpPr>
        <p:spPr>
          <a:xfrm>
            <a:off x="838200" y="268287"/>
            <a:ext cx="10515600" cy="825500"/>
          </a:xfrm>
        </p:spPr>
        <p:txBody>
          <a:bodyPr/>
          <a:lstStyle/>
          <a:p>
            <a:r>
              <a:rPr lang="en-US" b="1" i="1" u="sng" dirty="0"/>
              <a:t>Radiogram ADDRESS Section:</a:t>
            </a:r>
          </a:p>
        </p:txBody>
      </p:sp>
      <p:sp>
        <p:nvSpPr>
          <p:cNvPr id="3" name="Content Placeholder 2">
            <a:extLst>
              <a:ext uri="{FF2B5EF4-FFF2-40B4-BE49-F238E27FC236}">
                <a16:creationId xmlns:a16="http://schemas.microsoft.com/office/drawing/2014/main" id="{D5E07533-95D8-4211-8505-3D5367D42913}"/>
              </a:ext>
            </a:extLst>
          </p:cNvPr>
          <p:cNvSpPr>
            <a:spLocks noGrp="1"/>
          </p:cNvSpPr>
          <p:nvPr>
            <p:ph idx="1"/>
          </p:nvPr>
        </p:nvSpPr>
        <p:spPr>
          <a:xfrm>
            <a:off x="428625" y="1409700"/>
            <a:ext cx="11258550" cy="5180013"/>
          </a:xfrm>
        </p:spPr>
        <p:txBody>
          <a:bodyPr>
            <a:normAutofit fontScale="85000" lnSpcReduction="10000"/>
          </a:bodyPr>
          <a:lstStyle/>
          <a:p>
            <a:pPr>
              <a:spcBef>
                <a:spcPts val="1800"/>
              </a:spcBef>
            </a:pPr>
            <a:r>
              <a:rPr lang="en-US" dirty="0"/>
              <a:t>The ADDRESS Section should include the </a:t>
            </a:r>
            <a:r>
              <a:rPr lang="en-US" u="sng" dirty="0"/>
              <a:t>recipient’s name</a:t>
            </a:r>
            <a:r>
              <a:rPr lang="en-US" dirty="0"/>
              <a:t>, </a:t>
            </a:r>
            <a:r>
              <a:rPr lang="en-US" u="sng" dirty="0"/>
              <a:t>Amateur Call</a:t>
            </a:r>
            <a:r>
              <a:rPr lang="en-US" dirty="0"/>
              <a:t> (if applicable), </a:t>
            </a:r>
            <a:r>
              <a:rPr lang="en-US" u="sng" dirty="0"/>
              <a:t>address</a:t>
            </a:r>
            <a:r>
              <a:rPr lang="en-US" dirty="0"/>
              <a:t> (Street/City/State/Zip) and </a:t>
            </a:r>
            <a:r>
              <a:rPr lang="en-US" u="sng" dirty="0"/>
              <a:t>Contact Info</a:t>
            </a:r>
            <a:r>
              <a:rPr lang="en-US" dirty="0"/>
              <a:t> (phone number, e-mail address, etc.).</a:t>
            </a:r>
          </a:p>
          <a:p>
            <a:pPr>
              <a:spcBef>
                <a:spcPts val="1800"/>
              </a:spcBef>
            </a:pPr>
            <a:r>
              <a:rPr lang="en-US" dirty="0"/>
              <a:t>No punctuations in the name.  For example, no period after a middle initial, no comma before or period after “JR” (Junior).</a:t>
            </a:r>
          </a:p>
          <a:p>
            <a:pPr>
              <a:spcBef>
                <a:spcPts val="1800"/>
              </a:spcBef>
            </a:pPr>
            <a:r>
              <a:rPr lang="en-US" dirty="0"/>
              <a:t>No period after abbreviations for Street (ST), Avenue (AVE), etc.</a:t>
            </a:r>
          </a:p>
          <a:p>
            <a:pPr>
              <a:spcBef>
                <a:spcPts val="1800"/>
              </a:spcBef>
            </a:pPr>
            <a:r>
              <a:rPr lang="en-US" dirty="0"/>
              <a:t>No comma between City &amp; State.</a:t>
            </a:r>
          </a:p>
          <a:p>
            <a:pPr>
              <a:spcBef>
                <a:spcPts val="1800"/>
              </a:spcBef>
            </a:pPr>
            <a:r>
              <a:rPr lang="en-US" dirty="0"/>
              <a:t>Zip Code is given as either “FIGURES” or “NUMBER GROUP” even though zip codes are 5+ digits long.</a:t>
            </a:r>
          </a:p>
          <a:p>
            <a:pPr>
              <a:spcBef>
                <a:spcPts val="1800"/>
              </a:spcBef>
            </a:pPr>
            <a:r>
              <a:rPr lang="en-US" dirty="0"/>
              <a:t>Phone Numbers are given as one set of figures as in “FIGURES   </a:t>
            </a:r>
            <a:r>
              <a:rPr lang="en-US" u="sng" dirty="0"/>
              <a:t>FIFE SEVEN ZERO</a:t>
            </a:r>
            <a:r>
              <a:rPr lang="en-US" dirty="0"/>
              <a:t>    </a:t>
            </a:r>
            <a:r>
              <a:rPr lang="en-US" u="sng" dirty="0"/>
              <a:t>THREE NINER ZERO</a:t>
            </a:r>
            <a:r>
              <a:rPr lang="en-US" dirty="0"/>
              <a:t>    </a:t>
            </a:r>
            <a:r>
              <a:rPr lang="en-US" u="sng" dirty="0"/>
              <a:t>ONE TWO THREE FOUR</a:t>
            </a:r>
            <a:r>
              <a:rPr lang="en-US" dirty="0"/>
              <a:t>”</a:t>
            </a:r>
          </a:p>
          <a:p>
            <a:pPr>
              <a:spcBef>
                <a:spcPts val="1800"/>
              </a:spcBef>
            </a:pPr>
            <a:r>
              <a:rPr lang="en-US" dirty="0"/>
              <a:t>E-Mail addresses are given as a MIXED GROUP as in “</a:t>
            </a:r>
            <a:r>
              <a:rPr lang="en-US" i="1" u="sng" dirty="0"/>
              <a:t>WHISKY ALPHA TWO CHARLIE </a:t>
            </a:r>
            <a:r>
              <a:rPr lang="en-US" i="1" u="sng" dirty="0" err="1"/>
              <a:t>CHARLIE</a:t>
            </a:r>
            <a:r>
              <a:rPr lang="en-US" i="1" u="sng" dirty="0"/>
              <a:t> NOVEMBER</a:t>
            </a:r>
            <a:r>
              <a:rPr lang="en-US" dirty="0"/>
              <a:t>    </a:t>
            </a:r>
            <a:r>
              <a:rPr lang="en-US" i="1" u="sng" dirty="0"/>
              <a:t>AT SIGN</a:t>
            </a:r>
            <a:r>
              <a:rPr lang="en-US" i="1" dirty="0"/>
              <a:t>    </a:t>
            </a:r>
            <a:r>
              <a:rPr lang="en-US" i="1" u="sng" dirty="0"/>
              <a:t>ALPHA ROMEO </a:t>
            </a:r>
            <a:r>
              <a:rPr lang="en-US" i="1" u="sng" dirty="0" err="1"/>
              <a:t>ROMEO</a:t>
            </a:r>
            <a:r>
              <a:rPr lang="en-US" i="1" u="sng" dirty="0"/>
              <a:t> LIMA</a:t>
            </a:r>
            <a:r>
              <a:rPr lang="en-US" i="1" dirty="0"/>
              <a:t>    </a:t>
            </a:r>
            <a:r>
              <a:rPr lang="en-US" i="1" u="sng" dirty="0"/>
              <a:t>DOT</a:t>
            </a:r>
            <a:r>
              <a:rPr lang="en-US" i="1" dirty="0"/>
              <a:t> </a:t>
            </a:r>
            <a:r>
              <a:rPr lang="en-US" i="1" u="sng" dirty="0"/>
              <a:t>NET</a:t>
            </a:r>
            <a:r>
              <a:rPr lang="en-US" dirty="0"/>
              <a:t>”.</a:t>
            </a:r>
          </a:p>
        </p:txBody>
      </p:sp>
    </p:spTree>
    <p:extLst>
      <p:ext uri="{BB962C8B-B14F-4D97-AF65-F5344CB8AC3E}">
        <p14:creationId xmlns:p14="http://schemas.microsoft.com/office/powerpoint/2010/main" val="352896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FF620-0FA1-4A11-8D20-DFAA35702086}"/>
              </a:ext>
            </a:extLst>
          </p:cNvPr>
          <p:cNvSpPr>
            <a:spLocks noGrp="1"/>
          </p:cNvSpPr>
          <p:nvPr>
            <p:ph type="title"/>
          </p:nvPr>
        </p:nvSpPr>
        <p:spPr>
          <a:xfrm>
            <a:off x="95250" y="365125"/>
            <a:ext cx="11953875" cy="701675"/>
          </a:xfrm>
        </p:spPr>
        <p:txBody>
          <a:bodyPr>
            <a:normAutofit fontScale="90000"/>
          </a:bodyPr>
          <a:lstStyle/>
          <a:p>
            <a:pPr algn="ctr"/>
            <a:r>
              <a:rPr lang="en-US" sz="5400" b="1" dirty="0"/>
              <a:t>&gt;&gt;&gt;    A quickie about the word </a:t>
            </a:r>
            <a:r>
              <a:rPr lang="en-US" sz="5400" b="1" i="1" u="sng" dirty="0"/>
              <a:t>BREAK</a:t>
            </a:r>
            <a:r>
              <a:rPr lang="en-US" sz="5400" b="1" dirty="0"/>
              <a:t> !!!    &lt;&lt;&lt;</a:t>
            </a:r>
          </a:p>
        </p:txBody>
      </p:sp>
      <p:sp>
        <p:nvSpPr>
          <p:cNvPr id="3" name="Content Placeholder 2">
            <a:extLst>
              <a:ext uri="{FF2B5EF4-FFF2-40B4-BE49-F238E27FC236}">
                <a16:creationId xmlns:a16="http://schemas.microsoft.com/office/drawing/2014/main" id="{4CAC527E-41C5-44E7-A25D-A6E1DA6A3F73}"/>
              </a:ext>
            </a:extLst>
          </p:cNvPr>
          <p:cNvSpPr>
            <a:spLocks noGrp="1"/>
          </p:cNvSpPr>
          <p:nvPr>
            <p:ph idx="1"/>
          </p:nvPr>
        </p:nvSpPr>
        <p:spPr>
          <a:xfrm>
            <a:off x="229014" y="1358900"/>
            <a:ext cx="11344275" cy="5232400"/>
          </a:xfrm>
        </p:spPr>
        <p:txBody>
          <a:bodyPr/>
          <a:lstStyle/>
          <a:p>
            <a:pPr>
              <a:spcBef>
                <a:spcPts val="1800"/>
              </a:spcBef>
            </a:pPr>
            <a:r>
              <a:rPr lang="en-US" dirty="0"/>
              <a:t>The term “</a:t>
            </a:r>
            <a:r>
              <a:rPr lang="en-US" b="1" u="sng" dirty="0"/>
              <a:t>BREAK</a:t>
            </a:r>
            <a:r>
              <a:rPr lang="en-US" dirty="0"/>
              <a:t>” is only used for </a:t>
            </a:r>
            <a:r>
              <a:rPr lang="en-US" b="1" i="1" u="sng" dirty="0"/>
              <a:t>two functions </a:t>
            </a:r>
            <a:r>
              <a:rPr lang="en-US" dirty="0"/>
              <a:t>during traffic handling and communicating Radiograms</a:t>
            </a:r>
          </a:p>
          <a:p>
            <a:pPr>
              <a:spcBef>
                <a:spcPts val="1800"/>
              </a:spcBef>
            </a:pPr>
            <a:r>
              <a:rPr lang="en-US" dirty="0"/>
              <a:t>First time “Break” is used is </a:t>
            </a:r>
            <a:r>
              <a:rPr lang="en-US" b="1" i="1" dirty="0"/>
              <a:t>AFTER sending all Preamble and Address</a:t>
            </a:r>
            <a:r>
              <a:rPr lang="en-US" dirty="0"/>
              <a:t> info… say “</a:t>
            </a:r>
            <a:r>
              <a:rPr lang="en-US" u="sng" dirty="0">
                <a:highlight>
                  <a:srgbClr val="FFFF00"/>
                </a:highlight>
              </a:rPr>
              <a:t>BREAK FOR TEXT</a:t>
            </a:r>
            <a:r>
              <a:rPr lang="en-US" dirty="0"/>
              <a:t>” and </a:t>
            </a:r>
            <a:r>
              <a:rPr lang="en-US" b="1" i="1" dirty="0"/>
              <a:t>stop transmitting</a:t>
            </a:r>
            <a:r>
              <a:rPr lang="en-US" dirty="0"/>
              <a:t>.</a:t>
            </a:r>
          </a:p>
          <a:p>
            <a:pPr>
              <a:spcBef>
                <a:spcPts val="1800"/>
              </a:spcBef>
            </a:pPr>
            <a:r>
              <a:rPr lang="en-US" dirty="0"/>
              <a:t>Wait for the receiving station to say “</a:t>
            </a:r>
            <a:r>
              <a:rPr lang="en-US" b="1" dirty="0"/>
              <a:t>GO</a:t>
            </a:r>
            <a:r>
              <a:rPr lang="en-US" dirty="0"/>
              <a:t>”.  This indicates that…</a:t>
            </a:r>
          </a:p>
          <a:p>
            <a:pPr lvl="1">
              <a:spcBef>
                <a:spcPts val="1800"/>
              </a:spcBef>
            </a:pPr>
            <a:r>
              <a:rPr lang="en-US" dirty="0"/>
              <a:t>…all message info received OK, or…</a:t>
            </a:r>
          </a:p>
          <a:p>
            <a:pPr lvl="1">
              <a:spcBef>
                <a:spcPts val="1800"/>
              </a:spcBef>
            </a:pPr>
            <a:r>
              <a:rPr lang="en-US" dirty="0"/>
              <a:t>…all questions answers (fills, corrections, clarifications, etc.) and now OK</a:t>
            </a:r>
          </a:p>
          <a:p>
            <a:pPr>
              <a:spcBef>
                <a:spcPts val="1800"/>
              </a:spcBef>
            </a:pPr>
            <a:r>
              <a:rPr lang="en-US" dirty="0"/>
              <a:t>The second time “BREAK” is used is </a:t>
            </a:r>
            <a:r>
              <a:rPr lang="en-US" b="1" i="1" dirty="0"/>
              <a:t>AFTER sending the TEXT</a:t>
            </a:r>
            <a:r>
              <a:rPr lang="en-US" dirty="0"/>
              <a:t>.  Say “</a:t>
            </a:r>
            <a:r>
              <a:rPr lang="en-US" u="sng" dirty="0">
                <a:highlight>
                  <a:srgbClr val="FFFF00"/>
                </a:highlight>
              </a:rPr>
              <a:t>BREAK FOR SIGNATURE</a:t>
            </a:r>
            <a:r>
              <a:rPr lang="en-US" dirty="0"/>
              <a:t>” - - - </a:t>
            </a:r>
            <a:r>
              <a:rPr lang="en-US" b="1" dirty="0"/>
              <a:t>don’t stop transmitting</a:t>
            </a:r>
            <a:r>
              <a:rPr lang="en-US" dirty="0"/>
              <a:t> and immediately go to the signature.</a:t>
            </a:r>
          </a:p>
        </p:txBody>
      </p:sp>
      <p:pic>
        <p:nvPicPr>
          <p:cNvPr id="10242" name="Picture 2">
            <a:extLst>
              <a:ext uri="{FF2B5EF4-FFF2-40B4-BE49-F238E27FC236}">
                <a16:creationId xmlns:a16="http://schemas.microsoft.com/office/drawing/2014/main" id="{9C408CDC-6D5A-4DEB-957E-367EE25D0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584" y="2961860"/>
            <a:ext cx="2020542" cy="154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EE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CA54-0222-459E-B53A-8CE3056997AB}"/>
              </a:ext>
            </a:extLst>
          </p:cNvPr>
          <p:cNvSpPr>
            <a:spLocks noGrp="1"/>
          </p:cNvSpPr>
          <p:nvPr>
            <p:ph type="title"/>
          </p:nvPr>
        </p:nvSpPr>
        <p:spPr>
          <a:xfrm>
            <a:off x="838200" y="238125"/>
            <a:ext cx="10515600" cy="733425"/>
          </a:xfrm>
        </p:spPr>
        <p:txBody>
          <a:bodyPr>
            <a:normAutofit/>
          </a:bodyPr>
          <a:lstStyle/>
          <a:p>
            <a:r>
              <a:rPr lang="en-US" b="1" i="1" u="sng" dirty="0"/>
              <a:t>Radiogram TEXT Section</a:t>
            </a:r>
          </a:p>
        </p:txBody>
      </p:sp>
      <p:sp>
        <p:nvSpPr>
          <p:cNvPr id="3" name="Content Placeholder 2">
            <a:extLst>
              <a:ext uri="{FF2B5EF4-FFF2-40B4-BE49-F238E27FC236}">
                <a16:creationId xmlns:a16="http://schemas.microsoft.com/office/drawing/2014/main" id="{AF43D936-8517-402A-BCD3-8132555B4BAA}"/>
              </a:ext>
            </a:extLst>
          </p:cNvPr>
          <p:cNvSpPr>
            <a:spLocks noGrp="1"/>
          </p:cNvSpPr>
          <p:nvPr>
            <p:ph idx="1"/>
          </p:nvPr>
        </p:nvSpPr>
        <p:spPr>
          <a:xfrm>
            <a:off x="176211" y="3733799"/>
            <a:ext cx="11839575" cy="2952751"/>
          </a:xfrm>
        </p:spPr>
        <p:txBody>
          <a:bodyPr>
            <a:normAutofit lnSpcReduction="10000"/>
          </a:bodyPr>
          <a:lstStyle/>
          <a:p>
            <a:r>
              <a:rPr lang="en-US" dirty="0"/>
              <a:t>The </a:t>
            </a:r>
            <a:r>
              <a:rPr lang="en-US" b="1" dirty="0"/>
              <a:t>TEXT</a:t>
            </a:r>
            <a:r>
              <a:rPr lang="en-US" dirty="0"/>
              <a:t> section is divided into 25 spaces for WORDS… </a:t>
            </a:r>
            <a:r>
              <a:rPr lang="en-US" u="sng" dirty="0"/>
              <a:t>5 per line</a:t>
            </a:r>
            <a:r>
              <a:rPr lang="en-US" dirty="0"/>
              <a:t>, </a:t>
            </a:r>
            <a:r>
              <a:rPr lang="en-US" u="sng" dirty="0"/>
              <a:t>5 lines</a:t>
            </a:r>
            <a:r>
              <a:rPr lang="en-US" dirty="0"/>
              <a:t>.</a:t>
            </a:r>
          </a:p>
          <a:p>
            <a:r>
              <a:rPr lang="en-US" dirty="0"/>
              <a:t>At the bottom is a space for the “SIGNATURE” of the message originator.</a:t>
            </a:r>
          </a:p>
          <a:p>
            <a:r>
              <a:rPr lang="en-US" dirty="0"/>
              <a:t>A “WORD” is any actual word, or…</a:t>
            </a:r>
          </a:p>
          <a:p>
            <a:pPr lvl="1"/>
            <a:r>
              <a:rPr lang="en-US" dirty="0"/>
              <a:t>Initials or group of initials…</a:t>
            </a:r>
          </a:p>
          <a:p>
            <a:pPr lvl="1"/>
            <a:r>
              <a:rPr lang="en-US" dirty="0"/>
              <a:t>……….Number or group of numbers…</a:t>
            </a:r>
          </a:p>
          <a:p>
            <a:pPr lvl="1"/>
            <a:r>
              <a:rPr lang="en-US" dirty="0"/>
              <a:t>………………..A mixed group of initials, numbers, etc. …or…</a:t>
            </a:r>
          </a:p>
          <a:p>
            <a:pPr lvl="1"/>
            <a:r>
              <a:rPr lang="en-US" dirty="0"/>
              <a:t>…………………………A spelled-out punctuation mark</a:t>
            </a:r>
          </a:p>
        </p:txBody>
      </p:sp>
      <p:pic>
        <p:nvPicPr>
          <p:cNvPr id="4" name="Picture 3">
            <a:extLst>
              <a:ext uri="{FF2B5EF4-FFF2-40B4-BE49-F238E27FC236}">
                <a16:creationId xmlns:a16="http://schemas.microsoft.com/office/drawing/2014/main" id="{80563156-E9F7-475D-9B2B-12329728C72F}"/>
              </a:ext>
            </a:extLst>
          </p:cNvPr>
          <p:cNvPicPr>
            <a:picLocks noChangeAspect="1"/>
          </p:cNvPicPr>
          <p:nvPr/>
        </p:nvPicPr>
        <p:blipFill>
          <a:blip r:embed="rId2"/>
          <a:stretch>
            <a:fillRect/>
          </a:stretch>
        </p:blipFill>
        <p:spPr>
          <a:xfrm>
            <a:off x="176212" y="1124337"/>
            <a:ext cx="11839575" cy="2456674"/>
          </a:xfrm>
          <a:prstGeom prst="rect">
            <a:avLst/>
          </a:prstGeom>
        </p:spPr>
      </p:pic>
    </p:spTree>
    <p:extLst>
      <p:ext uri="{BB962C8B-B14F-4D97-AF65-F5344CB8AC3E}">
        <p14:creationId xmlns:p14="http://schemas.microsoft.com/office/powerpoint/2010/main" val="74963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heel(1)">
                                      <p:cBhvr>
                                        <p:cTn id="26" dur="2000"/>
                                        <p:tgtEl>
                                          <p:spTgt spid="3">
                                            <p:txEl>
                                              <p:pRg st="5" end="5"/>
                                            </p:txEl>
                                          </p:spTgt>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heel(1)">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B766-3712-4DC3-92B0-5AAA98E9C252}"/>
              </a:ext>
            </a:extLst>
          </p:cNvPr>
          <p:cNvSpPr>
            <a:spLocks noGrp="1"/>
          </p:cNvSpPr>
          <p:nvPr>
            <p:ph type="title"/>
          </p:nvPr>
        </p:nvSpPr>
        <p:spPr>
          <a:xfrm>
            <a:off x="838200" y="287338"/>
            <a:ext cx="10515600" cy="787400"/>
          </a:xfrm>
        </p:spPr>
        <p:txBody>
          <a:bodyPr/>
          <a:lstStyle/>
          <a:p>
            <a:r>
              <a:rPr lang="en-US" b="1" i="1" u="sng" dirty="0"/>
              <a:t>Radiogram SIGNATURE Section</a:t>
            </a:r>
          </a:p>
        </p:txBody>
      </p:sp>
      <p:sp>
        <p:nvSpPr>
          <p:cNvPr id="3" name="Content Placeholder 2">
            <a:extLst>
              <a:ext uri="{FF2B5EF4-FFF2-40B4-BE49-F238E27FC236}">
                <a16:creationId xmlns:a16="http://schemas.microsoft.com/office/drawing/2014/main" id="{D80698A3-A7D4-4BA0-BA31-CD4E71849007}"/>
              </a:ext>
            </a:extLst>
          </p:cNvPr>
          <p:cNvSpPr>
            <a:spLocks noGrp="1"/>
          </p:cNvSpPr>
          <p:nvPr>
            <p:ph idx="1"/>
          </p:nvPr>
        </p:nvSpPr>
        <p:spPr>
          <a:xfrm>
            <a:off x="200024" y="3200400"/>
            <a:ext cx="11791951" cy="3571875"/>
          </a:xfrm>
        </p:spPr>
        <p:txBody>
          <a:bodyPr>
            <a:normAutofit fontScale="92500" lnSpcReduction="10000"/>
          </a:bodyPr>
          <a:lstStyle/>
          <a:p>
            <a:r>
              <a:rPr lang="en-US" dirty="0"/>
              <a:t>Usual Signature – Name(s) &amp; Call Letters of Ham(s) originating the message, or,</a:t>
            </a:r>
          </a:p>
          <a:p>
            <a:r>
              <a:rPr lang="en-US" dirty="0"/>
              <a:t>Name(s) of Non-Ham (</a:t>
            </a:r>
            <a:r>
              <a:rPr lang="en-US" dirty="0" err="1"/>
              <a:t>eg</a:t>
            </a:r>
            <a:r>
              <a:rPr lang="en-US" dirty="0"/>
              <a:t>, “Joe Biden” or “Mom &amp; Dad”, etc.)</a:t>
            </a:r>
          </a:p>
          <a:p>
            <a:r>
              <a:rPr lang="en-US" dirty="0"/>
              <a:t>After the name (&amp; Call) the signature may include…</a:t>
            </a:r>
          </a:p>
          <a:p>
            <a:pPr lvl="1"/>
            <a:r>
              <a:rPr lang="en-US" dirty="0"/>
              <a:t>Sender’s Title</a:t>
            </a:r>
          </a:p>
          <a:p>
            <a:pPr lvl="1"/>
            <a:r>
              <a:rPr lang="en-US" dirty="0"/>
              <a:t>“Op Notes” about the sender, any reply instructions, etc.</a:t>
            </a:r>
          </a:p>
          <a:p>
            <a:r>
              <a:rPr lang="en-US" dirty="0"/>
              <a:t>If originating the Radiogram, leave “REC’D” blank.  Otherwise record Call Letters, Date, Opt. Time, when message received for relay or delivery</a:t>
            </a:r>
          </a:p>
          <a:p>
            <a:r>
              <a:rPr lang="en-US" dirty="0"/>
              <a:t>When sending the Radiogram, record Call Letters, Date, Opt. Time to whom the Radiogram is sent.</a:t>
            </a:r>
          </a:p>
          <a:p>
            <a:pPr lvl="1"/>
            <a:endParaRPr lang="en-US" dirty="0"/>
          </a:p>
          <a:p>
            <a:endParaRPr lang="en-US" dirty="0"/>
          </a:p>
        </p:txBody>
      </p:sp>
      <p:pic>
        <p:nvPicPr>
          <p:cNvPr id="5" name="Picture 4">
            <a:extLst>
              <a:ext uri="{FF2B5EF4-FFF2-40B4-BE49-F238E27FC236}">
                <a16:creationId xmlns:a16="http://schemas.microsoft.com/office/drawing/2014/main" id="{4584FEF1-417B-4C0C-A3E9-DDABBA6A2332}"/>
              </a:ext>
            </a:extLst>
          </p:cNvPr>
          <p:cNvPicPr>
            <a:picLocks noChangeAspect="1"/>
          </p:cNvPicPr>
          <p:nvPr/>
        </p:nvPicPr>
        <p:blipFill>
          <a:blip r:embed="rId2"/>
          <a:stretch>
            <a:fillRect/>
          </a:stretch>
        </p:blipFill>
        <p:spPr>
          <a:xfrm>
            <a:off x="200024" y="1196075"/>
            <a:ext cx="11791951" cy="1795099"/>
          </a:xfrm>
          <a:prstGeom prst="rect">
            <a:avLst/>
          </a:prstGeom>
        </p:spPr>
      </p:pic>
      <p:sp>
        <p:nvSpPr>
          <p:cNvPr id="6" name="Speech Bubble: Rectangle with Corners Rounded 5">
            <a:extLst>
              <a:ext uri="{FF2B5EF4-FFF2-40B4-BE49-F238E27FC236}">
                <a16:creationId xmlns:a16="http://schemas.microsoft.com/office/drawing/2014/main" id="{BA4B1293-5779-41DE-950A-A704430716D1}"/>
              </a:ext>
            </a:extLst>
          </p:cNvPr>
          <p:cNvSpPr/>
          <p:nvPr/>
        </p:nvSpPr>
        <p:spPr>
          <a:xfrm>
            <a:off x="8858250" y="441389"/>
            <a:ext cx="1676400" cy="479298"/>
          </a:xfrm>
          <a:prstGeom prst="wedgeRoundRectCallout">
            <a:avLst>
              <a:gd name="adj1" fmla="val -91856"/>
              <a:gd name="adj2" fmla="val 1340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Signature area</a:t>
            </a:r>
          </a:p>
        </p:txBody>
      </p:sp>
    </p:spTree>
    <p:extLst>
      <p:ext uri="{BB962C8B-B14F-4D97-AF65-F5344CB8AC3E}">
        <p14:creationId xmlns:p14="http://schemas.microsoft.com/office/powerpoint/2010/main" val="148332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1B120-64D8-4DD4-92E2-DB9DC2E6D77F}"/>
              </a:ext>
            </a:extLst>
          </p:cNvPr>
          <p:cNvPicPr>
            <a:picLocks noChangeAspect="1"/>
          </p:cNvPicPr>
          <p:nvPr/>
        </p:nvPicPr>
        <p:blipFill>
          <a:blip r:embed="rId2"/>
          <a:stretch>
            <a:fillRect/>
          </a:stretch>
        </p:blipFill>
        <p:spPr>
          <a:xfrm>
            <a:off x="704117" y="0"/>
            <a:ext cx="10783766" cy="6858000"/>
          </a:xfrm>
          <a:prstGeom prst="rect">
            <a:avLst/>
          </a:prstGeom>
        </p:spPr>
      </p:pic>
      <p:sp>
        <p:nvSpPr>
          <p:cNvPr id="3" name="Speech Bubble: Rectangle with Corners Rounded 2">
            <a:extLst>
              <a:ext uri="{FF2B5EF4-FFF2-40B4-BE49-F238E27FC236}">
                <a16:creationId xmlns:a16="http://schemas.microsoft.com/office/drawing/2014/main" id="{832D5019-127C-414A-9554-146DC6393698}"/>
              </a:ext>
            </a:extLst>
          </p:cNvPr>
          <p:cNvSpPr/>
          <p:nvPr/>
        </p:nvSpPr>
        <p:spPr>
          <a:xfrm>
            <a:off x="7096124" y="66675"/>
            <a:ext cx="2276475" cy="612648"/>
          </a:xfrm>
          <a:prstGeom prst="wedgeRoundRectCallout">
            <a:avLst>
              <a:gd name="adj1" fmla="val -93637"/>
              <a:gd name="adj2" fmla="val 1977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GWM sent CK 25 – corrected to 24</a:t>
            </a:r>
          </a:p>
        </p:txBody>
      </p:sp>
    </p:spTree>
    <p:extLst>
      <p:ext uri="{BB962C8B-B14F-4D97-AF65-F5344CB8AC3E}">
        <p14:creationId xmlns:p14="http://schemas.microsoft.com/office/powerpoint/2010/main" val="839644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3E71-44F2-484A-B87F-F11583211A62}"/>
              </a:ext>
            </a:extLst>
          </p:cNvPr>
          <p:cNvSpPr>
            <a:spLocks noGrp="1"/>
          </p:cNvSpPr>
          <p:nvPr>
            <p:ph type="ctrTitle"/>
          </p:nvPr>
        </p:nvSpPr>
        <p:spPr>
          <a:xfrm>
            <a:off x="219075" y="1122362"/>
            <a:ext cx="11772900" cy="4535487"/>
          </a:xfrm>
        </p:spPr>
        <p:txBody>
          <a:bodyPr>
            <a:noAutofit/>
          </a:bodyPr>
          <a:lstStyle/>
          <a:p>
            <a:pPr>
              <a:spcBef>
                <a:spcPts val="1800"/>
              </a:spcBef>
            </a:pPr>
            <a:r>
              <a:rPr lang="en-US" sz="6600" b="1" dirty="0">
                <a:solidFill>
                  <a:schemeClr val="bg1"/>
                </a:solidFill>
                <a:latin typeface="Algerian" panose="04020705040A02060702" pitchFamily="82" charset="0"/>
              </a:rPr>
              <a:t>That’s it for Radiograms.</a:t>
            </a:r>
            <a:br>
              <a:rPr lang="en-US" sz="6600" b="1" dirty="0">
                <a:solidFill>
                  <a:schemeClr val="bg1"/>
                </a:solidFill>
                <a:latin typeface="Algerian" panose="04020705040A02060702" pitchFamily="82" charset="0"/>
              </a:rPr>
            </a:br>
            <a:br>
              <a:rPr lang="en-US" sz="6600" b="1" dirty="0">
                <a:solidFill>
                  <a:schemeClr val="bg1"/>
                </a:solidFill>
                <a:latin typeface="Algerian" panose="04020705040A02060702" pitchFamily="82" charset="0"/>
              </a:rPr>
            </a:br>
            <a:r>
              <a:rPr lang="en-US" sz="4400" b="1" dirty="0">
                <a:solidFill>
                  <a:schemeClr val="bg1"/>
                </a:solidFill>
                <a:latin typeface="Algerian" panose="04020705040A02060702" pitchFamily="82" charset="0"/>
              </a:rPr>
              <a:t>Now, on to the</a:t>
            </a:r>
            <a:br>
              <a:rPr lang="en-US" sz="6600" b="1" dirty="0">
                <a:solidFill>
                  <a:schemeClr val="bg1"/>
                </a:solidFill>
                <a:latin typeface="Algerian" panose="04020705040A02060702" pitchFamily="82" charset="0"/>
              </a:rPr>
            </a:br>
            <a:br>
              <a:rPr lang="en-US" sz="6600" b="1" dirty="0">
                <a:solidFill>
                  <a:schemeClr val="bg1"/>
                </a:solidFill>
                <a:latin typeface="Algerian" panose="04020705040A02060702" pitchFamily="82" charset="0"/>
              </a:rPr>
            </a:br>
            <a:r>
              <a:rPr lang="en-US" sz="6600" b="1" dirty="0">
                <a:solidFill>
                  <a:schemeClr val="bg1"/>
                </a:solidFill>
                <a:latin typeface="Algerian" panose="04020705040A02060702" pitchFamily="82" charset="0"/>
              </a:rPr>
              <a:t>ICS-213 Form</a:t>
            </a:r>
          </a:p>
        </p:txBody>
      </p:sp>
      <p:sp>
        <p:nvSpPr>
          <p:cNvPr id="3" name="Subtitle 2">
            <a:extLst>
              <a:ext uri="{FF2B5EF4-FFF2-40B4-BE49-F238E27FC236}">
                <a16:creationId xmlns:a16="http://schemas.microsoft.com/office/drawing/2014/main" id="{6BBB8329-8DAA-4111-AEA0-7B9998CB2409}"/>
              </a:ext>
            </a:extLst>
          </p:cNvPr>
          <p:cNvSpPr>
            <a:spLocks noGrp="1"/>
          </p:cNvSpPr>
          <p:nvPr>
            <p:ph type="subTitle" idx="1"/>
          </p:nvPr>
        </p:nvSpPr>
        <p:spPr>
          <a:xfrm>
            <a:off x="1524000" y="6381749"/>
            <a:ext cx="9144000" cy="238125"/>
          </a:xfrm>
        </p:spPr>
        <p:txBody>
          <a:bodyPr>
            <a:normAutofit fontScale="47500" lnSpcReduction="20000"/>
          </a:bodyPr>
          <a:lstStyle/>
          <a:p>
            <a:endParaRPr lang="en-US" dirty="0"/>
          </a:p>
        </p:txBody>
      </p:sp>
    </p:spTree>
    <p:extLst>
      <p:ext uri="{BB962C8B-B14F-4D97-AF65-F5344CB8AC3E}">
        <p14:creationId xmlns:p14="http://schemas.microsoft.com/office/powerpoint/2010/main" val="212998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CF6A7-8CAB-49EF-87A2-D3046C01A5EC}"/>
              </a:ext>
            </a:extLst>
          </p:cNvPr>
          <p:cNvPicPr>
            <a:picLocks noChangeAspect="1"/>
          </p:cNvPicPr>
          <p:nvPr/>
        </p:nvPicPr>
        <p:blipFill>
          <a:blip r:embed="rId2"/>
          <a:stretch>
            <a:fillRect/>
          </a:stretch>
        </p:blipFill>
        <p:spPr>
          <a:xfrm>
            <a:off x="1390650" y="70170"/>
            <a:ext cx="9402255" cy="6711629"/>
          </a:xfrm>
          <a:prstGeom prst="rect">
            <a:avLst/>
          </a:prstGeom>
        </p:spPr>
      </p:pic>
    </p:spTree>
    <p:extLst>
      <p:ext uri="{BB962C8B-B14F-4D97-AF65-F5344CB8AC3E}">
        <p14:creationId xmlns:p14="http://schemas.microsoft.com/office/powerpoint/2010/main" val="1674539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1892-66F8-499B-B72C-7BDCFBDDDCD4}"/>
              </a:ext>
            </a:extLst>
          </p:cNvPr>
          <p:cNvSpPr>
            <a:spLocks noGrp="1"/>
          </p:cNvSpPr>
          <p:nvPr>
            <p:ph type="title"/>
          </p:nvPr>
        </p:nvSpPr>
        <p:spPr>
          <a:xfrm>
            <a:off x="838200" y="365126"/>
            <a:ext cx="10515600" cy="921096"/>
          </a:xfrm>
        </p:spPr>
        <p:txBody>
          <a:bodyPr/>
          <a:lstStyle/>
          <a:p>
            <a:r>
              <a:rPr lang="en-US" b="1" i="1" u="sng" dirty="0"/>
              <a:t>FEMA ICS-213 Form Info…</a:t>
            </a:r>
          </a:p>
        </p:txBody>
      </p:sp>
      <p:sp>
        <p:nvSpPr>
          <p:cNvPr id="3" name="Content Placeholder 2">
            <a:extLst>
              <a:ext uri="{FF2B5EF4-FFF2-40B4-BE49-F238E27FC236}">
                <a16:creationId xmlns:a16="http://schemas.microsoft.com/office/drawing/2014/main" id="{4EA0642F-1185-46CC-A90E-5C9C6FB6F870}"/>
              </a:ext>
            </a:extLst>
          </p:cNvPr>
          <p:cNvSpPr>
            <a:spLocks noGrp="1"/>
          </p:cNvSpPr>
          <p:nvPr>
            <p:ph idx="1"/>
          </p:nvPr>
        </p:nvSpPr>
        <p:spPr>
          <a:xfrm>
            <a:off x="401983" y="1636781"/>
            <a:ext cx="10515600" cy="4351338"/>
          </a:xfrm>
        </p:spPr>
        <p:txBody>
          <a:bodyPr/>
          <a:lstStyle/>
          <a:p>
            <a:pPr>
              <a:spcBef>
                <a:spcPts val="1800"/>
              </a:spcBef>
            </a:pPr>
            <a:r>
              <a:rPr lang="en-US" dirty="0"/>
              <a:t>As you can see, the form is a “no-brainer”… just fill in the blanks.</a:t>
            </a:r>
          </a:p>
          <a:p>
            <a:pPr>
              <a:spcBef>
                <a:spcPts val="1800"/>
              </a:spcBef>
            </a:pPr>
            <a:r>
              <a:rPr lang="en-US" dirty="0"/>
              <a:t>Make use of plain language (no “codes”) wherever possible.</a:t>
            </a:r>
          </a:p>
          <a:p>
            <a:pPr>
              <a:spcBef>
                <a:spcPts val="1800"/>
              </a:spcBef>
            </a:pPr>
            <a:r>
              <a:rPr lang="en-US" dirty="0"/>
              <a:t>Write the text as if you were writing a letter, with punctuation marks.</a:t>
            </a:r>
          </a:p>
          <a:p>
            <a:pPr>
              <a:spcBef>
                <a:spcPts val="1800"/>
              </a:spcBef>
            </a:pPr>
            <a:r>
              <a:rPr lang="en-US" dirty="0"/>
              <a:t>When sending an ICS-213 message, spell out punctuation when you see one.  (</a:t>
            </a:r>
            <a:r>
              <a:rPr lang="en-US" dirty="0" err="1"/>
              <a:t>eg</a:t>
            </a:r>
            <a:r>
              <a:rPr lang="en-US" dirty="0"/>
              <a:t>, you see “;”, send “SEMICOLON”).</a:t>
            </a:r>
          </a:p>
          <a:p>
            <a:pPr>
              <a:spcBef>
                <a:spcPts val="1800"/>
              </a:spcBef>
            </a:pPr>
            <a:r>
              <a:rPr lang="en-US" dirty="0"/>
              <a:t>Use all other standard PRO-WORDS used for Radiograms.</a:t>
            </a:r>
          </a:p>
          <a:p>
            <a:pPr>
              <a:spcBef>
                <a:spcPts val="1800"/>
              </a:spcBef>
            </a:pPr>
            <a:r>
              <a:rPr lang="en-US" dirty="0"/>
              <a:t>Actual signatures aren’t necessary.  Just spell-out.</a:t>
            </a:r>
          </a:p>
        </p:txBody>
      </p:sp>
      <p:pic>
        <p:nvPicPr>
          <p:cNvPr id="11266" name="Picture 2" descr="See the source image">
            <a:extLst>
              <a:ext uri="{FF2B5EF4-FFF2-40B4-BE49-F238E27FC236}">
                <a16:creationId xmlns:a16="http://schemas.microsoft.com/office/drawing/2014/main" id="{09859FC4-76DF-41D0-A954-3607FDED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383" y="3995530"/>
            <a:ext cx="2418522" cy="272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CE3C-E643-48F9-BC48-CD72908D931C}"/>
              </a:ext>
            </a:extLst>
          </p:cNvPr>
          <p:cNvSpPr>
            <a:spLocks noGrp="1"/>
          </p:cNvSpPr>
          <p:nvPr>
            <p:ph type="title"/>
          </p:nvPr>
        </p:nvSpPr>
        <p:spPr>
          <a:xfrm>
            <a:off x="838200" y="365125"/>
            <a:ext cx="10515600" cy="887205"/>
          </a:xfrm>
        </p:spPr>
        <p:txBody>
          <a:bodyPr/>
          <a:lstStyle/>
          <a:p>
            <a:r>
              <a:rPr lang="en-US" b="1" i="1" u="sng" dirty="0"/>
              <a:t>Communications Formats…</a:t>
            </a:r>
          </a:p>
        </p:txBody>
      </p:sp>
      <p:sp>
        <p:nvSpPr>
          <p:cNvPr id="3" name="Content Placeholder 2">
            <a:extLst>
              <a:ext uri="{FF2B5EF4-FFF2-40B4-BE49-F238E27FC236}">
                <a16:creationId xmlns:a16="http://schemas.microsoft.com/office/drawing/2014/main" id="{A781F499-D6D9-4BF9-8CF7-2FD6DCF26927}"/>
              </a:ext>
            </a:extLst>
          </p:cNvPr>
          <p:cNvSpPr>
            <a:spLocks noGrp="1"/>
          </p:cNvSpPr>
          <p:nvPr>
            <p:ph idx="1"/>
          </p:nvPr>
        </p:nvSpPr>
        <p:spPr>
          <a:xfrm>
            <a:off x="547342" y="1570383"/>
            <a:ext cx="8387385" cy="5168348"/>
          </a:xfrm>
        </p:spPr>
        <p:txBody>
          <a:bodyPr>
            <a:normAutofit fontScale="92500" lnSpcReduction="10000"/>
          </a:bodyPr>
          <a:lstStyle/>
          <a:p>
            <a:r>
              <a:rPr lang="en-US" b="1" dirty="0"/>
              <a:t>Plain Language</a:t>
            </a:r>
          </a:p>
          <a:p>
            <a:pPr lvl="1"/>
            <a:r>
              <a:rPr lang="en-US" dirty="0"/>
              <a:t>On-Site intercom</a:t>
            </a:r>
          </a:p>
          <a:p>
            <a:pPr lvl="1"/>
            <a:r>
              <a:rPr lang="en-US" dirty="0"/>
              <a:t>Site Stations to/from Site HQ</a:t>
            </a:r>
          </a:p>
          <a:p>
            <a:pPr lvl="1"/>
            <a:r>
              <a:rPr lang="en-US" dirty="0"/>
              <a:t>No forms!  Log all info in Personal ARES LOGBOOK</a:t>
            </a:r>
          </a:p>
          <a:p>
            <a:pPr lvl="1"/>
            <a:r>
              <a:rPr lang="en-US" dirty="0"/>
              <a:t>Use TACTICAL CALL SIGNS</a:t>
            </a:r>
          </a:p>
          <a:p>
            <a:pPr marL="457200" lvl="1" indent="0">
              <a:buNone/>
            </a:pPr>
            <a:endParaRPr lang="en-US" dirty="0"/>
          </a:p>
          <a:p>
            <a:r>
              <a:rPr lang="en-US" b="1" dirty="0"/>
              <a:t>Radiograms</a:t>
            </a:r>
          </a:p>
          <a:p>
            <a:pPr lvl="1"/>
            <a:r>
              <a:rPr lang="en-US" dirty="0"/>
              <a:t>Default message form</a:t>
            </a:r>
          </a:p>
          <a:p>
            <a:pPr lvl="1"/>
            <a:r>
              <a:rPr lang="en-US" dirty="0"/>
              <a:t>EMERGENCY, PRIORITY, WELFARE, ROUTINE, &amp; SERVICE messages</a:t>
            </a:r>
          </a:p>
          <a:p>
            <a:pPr marL="457200" lvl="1" indent="0">
              <a:buNone/>
            </a:pPr>
            <a:endParaRPr lang="en-US" dirty="0"/>
          </a:p>
          <a:p>
            <a:r>
              <a:rPr lang="en-US" b="1" dirty="0"/>
              <a:t>ICS-213</a:t>
            </a:r>
          </a:p>
          <a:p>
            <a:pPr lvl="1"/>
            <a:r>
              <a:rPr lang="en-US" dirty="0"/>
              <a:t>Used primarily for </a:t>
            </a:r>
            <a:r>
              <a:rPr lang="en-US" dirty="0" err="1"/>
              <a:t>EmComm</a:t>
            </a:r>
            <a:r>
              <a:rPr lang="en-US" dirty="0"/>
              <a:t> with Government Agencies</a:t>
            </a:r>
          </a:p>
          <a:p>
            <a:pPr lvl="1"/>
            <a:r>
              <a:rPr lang="en-US" dirty="0"/>
              <a:t>Used whenever required by a Served Agency</a:t>
            </a:r>
          </a:p>
          <a:p>
            <a:pPr lvl="1"/>
            <a:r>
              <a:rPr lang="en-US" dirty="0"/>
              <a:t>May use Radiograms for WELFARE &amp; ROUTINE</a:t>
            </a:r>
          </a:p>
        </p:txBody>
      </p:sp>
      <p:pic>
        <p:nvPicPr>
          <p:cNvPr id="2050" name="Picture 2" descr="See the source image">
            <a:extLst>
              <a:ext uri="{FF2B5EF4-FFF2-40B4-BE49-F238E27FC236}">
                <a16:creationId xmlns:a16="http://schemas.microsoft.com/office/drawing/2014/main" id="{CCB2085C-0DBB-4AB0-BDFD-34346A948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035" y="474455"/>
            <a:ext cx="3812623" cy="3812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30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C84F-56EE-45D0-9C75-BA1BE5E8F4BA}"/>
              </a:ext>
            </a:extLst>
          </p:cNvPr>
          <p:cNvSpPr>
            <a:spLocks noGrp="1"/>
          </p:cNvSpPr>
          <p:nvPr>
            <p:ph type="title"/>
          </p:nvPr>
        </p:nvSpPr>
        <p:spPr>
          <a:xfrm>
            <a:off x="261731" y="345247"/>
            <a:ext cx="8842512" cy="1076049"/>
          </a:xfrm>
        </p:spPr>
        <p:txBody>
          <a:bodyPr/>
          <a:lstStyle/>
          <a:p>
            <a:r>
              <a:rPr lang="en-US" b="1" i="1" u="sng" dirty="0">
                <a:solidFill>
                  <a:schemeClr val="bg1"/>
                </a:solidFill>
              </a:rPr>
              <a:t>Now, the PROBLEMS with the ICS-213…</a:t>
            </a:r>
          </a:p>
        </p:txBody>
      </p:sp>
      <p:sp>
        <p:nvSpPr>
          <p:cNvPr id="3" name="Content Placeholder 2">
            <a:extLst>
              <a:ext uri="{FF2B5EF4-FFF2-40B4-BE49-F238E27FC236}">
                <a16:creationId xmlns:a16="http://schemas.microsoft.com/office/drawing/2014/main" id="{D324E9B9-5A4B-42F4-B886-3720D4FE8AE5}"/>
              </a:ext>
            </a:extLst>
          </p:cNvPr>
          <p:cNvSpPr>
            <a:spLocks noGrp="1"/>
          </p:cNvSpPr>
          <p:nvPr>
            <p:ph idx="1"/>
          </p:nvPr>
        </p:nvSpPr>
        <p:spPr>
          <a:xfrm>
            <a:off x="838200" y="1500810"/>
            <a:ext cx="10515600" cy="5109540"/>
          </a:xfrm>
        </p:spPr>
        <p:txBody>
          <a:bodyPr/>
          <a:lstStyle/>
          <a:p>
            <a:r>
              <a:rPr lang="en-US" dirty="0">
                <a:solidFill>
                  <a:srgbClr val="FFFF00"/>
                </a:solidFill>
              </a:rPr>
              <a:t>On the ICS-213 Form there are no spots for…</a:t>
            </a:r>
          </a:p>
          <a:p>
            <a:pPr lvl="1"/>
            <a:r>
              <a:rPr lang="en-US" dirty="0">
                <a:solidFill>
                  <a:srgbClr val="FFFF00"/>
                </a:solidFill>
              </a:rPr>
              <a:t>Message Number</a:t>
            </a:r>
          </a:p>
          <a:p>
            <a:pPr lvl="1"/>
            <a:r>
              <a:rPr lang="en-US" dirty="0">
                <a:solidFill>
                  <a:srgbClr val="FFFF00"/>
                </a:solidFill>
              </a:rPr>
              <a:t>Message Precedence or Priority</a:t>
            </a:r>
          </a:p>
          <a:p>
            <a:pPr lvl="1"/>
            <a:r>
              <a:rPr lang="en-US" dirty="0">
                <a:solidFill>
                  <a:srgbClr val="FFFF00"/>
                </a:solidFill>
              </a:rPr>
              <a:t>Identification of the Ham Radio Operator sending the message</a:t>
            </a:r>
          </a:p>
          <a:p>
            <a:pPr lvl="1"/>
            <a:r>
              <a:rPr lang="en-US" dirty="0">
                <a:solidFill>
                  <a:srgbClr val="FFFF00"/>
                </a:solidFill>
              </a:rPr>
              <a:t>Location of the Ham Radio Operator sending the message</a:t>
            </a:r>
          </a:p>
          <a:p>
            <a:pPr lvl="1"/>
            <a:r>
              <a:rPr lang="en-US" dirty="0">
                <a:solidFill>
                  <a:srgbClr val="FFFF00"/>
                </a:solidFill>
              </a:rPr>
              <a:t>No “CHECK” number – no way to check the accuracy of the sent message</a:t>
            </a:r>
          </a:p>
          <a:p>
            <a:pPr lvl="1"/>
            <a:r>
              <a:rPr lang="en-US" dirty="0">
                <a:solidFill>
                  <a:srgbClr val="FFFF00"/>
                </a:solidFill>
              </a:rPr>
              <a:t>No place for address or contact info for the sender</a:t>
            </a:r>
          </a:p>
          <a:p>
            <a:r>
              <a:rPr lang="en-US" dirty="0">
                <a:solidFill>
                  <a:srgbClr val="FFFF00"/>
                </a:solidFill>
              </a:rPr>
              <a:t>All this stuff is part of the PREAMBLE of a Radiogram</a:t>
            </a:r>
          </a:p>
          <a:p>
            <a:r>
              <a:rPr lang="en-US" dirty="0">
                <a:solidFill>
                  <a:srgbClr val="FFFF00"/>
                </a:solidFill>
              </a:rPr>
              <a:t>Again, the ICS-213 was based on an “interoffice memo pad” form.</a:t>
            </a:r>
          </a:p>
          <a:p>
            <a:r>
              <a:rPr lang="en-US" dirty="0">
                <a:solidFill>
                  <a:srgbClr val="FFFF00"/>
                </a:solidFill>
              </a:rPr>
              <a:t>On the PLUS side (for emergency communications) there’s plenty of space for text… no 25-word limit.</a:t>
            </a:r>
          </a:p>
        </p:txBody>
      </p:sp>
      <p:pic>
        <p:nvPicPr>
          <p:cNvPr id="12290" name="Picture 2" descr="See the source image">
            <a:extLst>
              <a:ext uri="{FF2B5EF4-FFF2-40B4-BE49-F238E27FC236}">
                <a16:creationId xmlns:a16="http://schemas.microsoft.com/office/drawing/2014/main" id="{720C1BEE-7D7B-46CB-A6A5-EABD06366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4653" y="104361"/>
            <a:ext cx="3079803" cy="239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4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9C7C-D8E3-4962-AACD-D3262388434D}"/>
              </a:ext>
            </a:extLst>
          </p:cNvPr>
          <p:cNvSpPr>
            <a:spLocks noGrp="1"/>
          </p:cNvSpPr>
          <p:nvPr>
            <p:ph type="title"/>
          </p:nvPr>
        </p:nvSpPr>
        <p:spPr>
          <a:xfrm>
            <a:off x="762000" y="188913"/>
            <a:ext cx="10515600" cy="730249"/>
          </a:xfrm>
        </p:spPr>
        <p:txBody>
          <a:bodyPr/>
          <a:lstStyle/>
          <a:p>
            <a:r>
              <a:rPr lang="en-US" b="1" i="1" u="sng" dirty="0"/>
              <a:t>ARRL’s Position on the ICS-213…</a:t>
            </a:r>
          </a:p>
        </p:txBody>
      </p:sp>
      <p:sp>
        <p:nvSpPr>
          <p:cNvPr id="3" name="Content Placeholder 2">
            <a:extLst>
              <a:ext uri="{FF2B5EF4-FFF2-40B4-BE49-F238E27FC236}">
                <a16:creationId xmlns:a16="http://schemas.microsoft.com/office/drawing/2014/main" id="{5E63E6ED-06DD-47D2-AF2C-0987F0972494}"/>
              </a:ext>
            </a:extLst>
          </p:cNvPr>
          <p:cNvSpPr>
            <a:spLocks noGrp="1"/>
          </p:cNvSpPr>
          <p:nvPr>
            <p:ph idx="1"/>
          </p:nvPr>
        </p:nvSpPr>
        <p:spPr>
          <a:xfrm>
            <a:off x="838200" y="1268413"/>
            <a:ext cx="10515600" cy="4746625"/>
          </a:xfrm>
        </p:spPr>
        <p:txBody>
          <a:bodyPr>
            <a:normAutofit lnSpcReduction="10000"/>
          </a:bodyPr>
          <a:lstStyle/>
          <a:p>
            <a:pPr>
              <a:spcBef>
                <a:spcPts val="1800"/>
              </a:spcBef>
            </a:pPr>
            <a:r>
              <a:rPr lang="en-US" dirty="0"/>
              <a:t>Re Modifying the ICS-213 Form….  </a:t>
            </a:r>
            <a:r>
              <a:rPr lang="en-US" sz="3600" b="1" i="1" u="sng" dirty="0"/>
              <a:t>DON’T DO IT !!!!!!!</a:t>
            </a:r>
          </a:p>
          <a:p>
            <a:pPr>
              <a:spcBef>
                <a:spcPts val="1800"/>
              </a:spcBef>
            </a:pPr>
            <a:r>
              <a:rPr lang="en-US" dirty="0"/>
              <a:t>The ARRL included a whole section in their ARES Manual devoted to why we are not to modify the ICS-213… see Section “5.5 Modification of ICS Forms Including ICS-213” of the Manual!</a:t>
            </a:r>
          </a:p>
          <a:p>
            <a:pPr>
              <a:spcBef>
                <a:spcPts val="1800"/>
              </a:spcBef>
            </a:pPr>
            <a:r>
              <a:rPr lang="en-US" dirty="0"/>
              <a:t>Many people have tried to come up with alternative forms and calling them ICS-213AR (Amateur Radio) or some other near-’213 designation.  This is a NO-NO!</a:t>
            </a:r>
          </a:p>
          <a:p>
            <a:pPr>
              <a:spcBef>
                <a:spcPts val="1800"/>
              </a:spcBef>
            </a:pPr>
            <a:r>
              <a:rPr lang="en-US" dirty="0"/>
              <a:t>So, how can we hams deal with the lack of important information?</a:t>
            </a:r>
          </a:p>
          <a:p>
            <a:pPr>
              <a:spcBef>
                <a:spcPts val="1800"/>
              </a:spcBef>
            </a:pPr>
            <a:r>
              <a:rPr lang="en-US" dirty="0"/>
              <a:t>We can </a:t>
            </a:r>
            <a:r>
              <a:rPr lang="en-US" sz="4400" b="1" i="1" u="sng" dirty="0"/>
              <a:t>KILL</a:t>
            </a:r>
            <a:r>
              <a:rPr lang="en-US" dirty="0"/>
              <a:t> it !!!!!!!!</a:t>
            </a:r>
          </a:p>
        </p:txBody>
      </p:sp>
      <p:pic>
        <p:nvPicPr>
          <p:cNvPr id="5122" name="Picture 2" descr="See the source image">
            <a:extLst>
              <a:ext uri="{FF2B5EF4-FFF2-40B4-BE49-F238E27FC236}">
                <a16:creationId xmlns:a16="http://schemas.microsoft.com/office/drawing/2014/main" id="{875478A1-3E83-4405-AB17-0F7A235EE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188913"/>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4728DE1B-FA9A-4068-8FC8-259B23008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549" y="4952999"/>
            <a:ext cx="1512126" cy="18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61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CF6A7-8CAB-49EF-87A2-D3046C01A5EC}"/>
              </a:ext>
            </a:extLst>
          </p:cNvPr>
          <p:cNvPicPr>
            <a:picLocks noChangeAspect="1"/>
          </p:cNvPicPr>
          <p:nvPr/>
        </p:nvPicPr>
        <p:blipFill>
          <a:blip r:embed="rId2"/>
          <a:stretch>
            <a:fillRect/>
          </a:stretch>
        </p:blipFill>
        <p:spPr>
          <a:xfrm>
            <a:off x="1568721" y="197284"/>
            <a:ext cx="9054557" cy="6463431"/>
          </a:xfrm>
          <a:prstGeom prst="rect">
            <a:avLst/>
          </a:prstGeom>
        </p:spPr>
      </p:pic>
      <p:sp>
        <p:nvSpPr>
          <p:cNvPr id="2" name="TextBox 1">
            <a:extLst>
              <a:ext uri="{FF2B5EF4-FFF2-40B4-BE49-F238E27FC236}">
                <a16:creationId xmlns:a16="http://schemas.microsoft.com/office/drawing/2014/main" id="{582A9641-B8C9-455A-9C4B-8F92433712C7}"/>
              </a:ext>
            </a:extLst>
          </p:cNvPr>
          <p:cNvSpPr txBox="1"/>
          <p:nvPr/>
        </p:nvSpPr>
        <p:spPr>
          <a:xfrm>
            <a:off x="2054269" y="2459503"/>
            <a:ext cx="4683255" cy="1938992"/>
          </a:xfrm>
          <a:prstGeom prst="rect">
            <a:avLst/>
          </a:prstGeom>
          <a:noFill/>
        </p:spPr>
        <p:txBody>
          <a:bodyPr wrap="square" rtlCol="0">
            <a:spAutoFit/>
          </a:bodyPr>
          <a:lstStyle/>
          <a:p>
            <a:r>
              <a:rPr lang="en-US" sz="12000" b="1" i="1" u="sng" dirty="0">
                <a:solidFill>
                  <a:srgbClr val="FF0000"/>
                </a:solidFill>
                <a:latin typeface="JazzTextExtended" panose="00000400000000000000" pitchFamily="2" charset="2"/>
              </a:rPr>
              <a:t>KILL !!!</a:t>
            </a:r>
          </a:p>
        </p:txBody>
      </p:sp>
      <p:pic>
        <p:nvPicPr>
          <p:cNvPr id="15364" name="Picture 4" descr="See the source image">
            <a:extLst>
              <a:ext uri="{FF2B5EF4-FFF2-40B4-BE49-F238E27FC236}">
                <a16:creationId xmlns:a16="http://schemas.microsoft.com/office/drawing/2014/main" id="{A4C01F5B-F600-42CD-8C3A-3B266889D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524" y="2190566"/>
            <a:ext cx="3148912" cy="2207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9B763B-8230-4AE9-A16D-1D1C4534BFC3}"/>
              </a:ext>
            </a:extLst>
          </p:cNvPr>
          <p:cNvSpPr txBox="1"/>
          <p:nvPr/>
        </p:nvSpPr>
        <p:spPr>
          <a:xfrm>
            <a:off x="2492680" y="4910202"/>
            <a:ext cx="6846874" cy="769441"/>
          </a:xfrm>
          <a:prstGeom prst="rect">
            <a:avLst/>
          </a:prstGeom>
          <a:noFill/>
        </p:spPr>
        <p:txBody>
          <a:bodyPr wrap="none" rtlCol="0">
            <a:spAutoFit/>
          </a:bodyPr>
          <a:lstStyle/>
          <a:p>
            <a:r>
              <a:rPr lang="en-US" sz="4400" b="1" u="sng" dirty="0"/>
              <a:t>K</a:t>
            </a:r>
            <a:r>
              <a:rPr lang="en-US" sz="4400" b="1" dirty="0"/>
              <a:t>ey </a:t>
            </a:r>
            <a:r>
              <a:rPr lang="en-US" sz="4400" b="1" u="sng" dirty="0"/>
              <a:t>I</a:t>
            </a:r>
            <a:r>
              <a:rPr lang="en-US" sz="4400" b="1" dirty="0"/>
              <a:t>nformation </a:t>
            </a:r>
            <a:r>
              <a:rPr lang="en-US" sz="4400" b="1" u="sng" dirty="0"/>
              <a:t>L</a:t>
            </a:r>
            <a:r>
              <a:rPr lang="en-US" sz="4400" b="1" dirty="0"/>
              <a:t>egend </a:t>
            </a:r>
            <a:r>
              <a:rPr lang="en-US" sz="4400" b="1" u="sng" dirty="0"/>
              <a:t>L</a:t>
            </a:r>
            <a:r>
              <a:rPr lang="en-US" sz="4400" b="1" dirty="0"/>
              <a:t>ine</a:t>
            </a:r>
          </a:p>
        </p:txBody>
      </p:sp>
    </p:spTree>
    <p:extLst>
      <p:ext uri="{BB962C8B-B14F-4D97-AF65-F5344CB8AC3E}">
        <p14:creationId xmlns:p14="http://schemas.microsoft.com/office/powerpoint/2010/main" val="109274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CF6A7-8CAB-49EF-87A2-D3046C01A5EC}"/>
              </a:ext>
            </a:extLst>
          </p:cNvPr>
          <p:cNvPicPr>
            <a:picLocks noChangeAspect="1"/>
          </p:cNvPicPr>
          <p:nvPr/>
        </p:nvPicPr>
        <p:blipFill>
          <a:blip r:embed="rId2"/>
          <a:stretch>
            <a:fillRect/>
          </a:stretch>
        </p:blipFill>
        <p:spPr>
          <a:xfrm>
            <a:off x="1390650" y="70170"/>
            <a:ext cx="9402255" cy="6711629"/>
          </a:xfrm>
          <a:prstGeom prst="rect">
            <a:avLst/>
          </a:prstGeom>
        </p:spPr>
      </p:pic>
      <p:sp>
        <p:nvSpPr>
          <p:cNvPr id="2" name="TextBox 1">
            <a:extLst>
              <a:ext uri="{FF2B5EF4-FFF2-40B4-BE49-F238E27FC236}">
                <a16:creationId xmlns:a16="http://schemas.microsoft.com/office/drawing/2014/main" id="{B928C884-5BB1-47B5-96BF-59BEC584529E}"/>
              </a:ext>
            </a:extLst>
          </p:cNvPr>
          <p:cNvSpPr txBox="1"/>
          <p:nvPr/>
        </p:nvSpPr>
        <p:spPr>
          <a:xfrm>
            <a:off x="1638300" y="2505075"/>
            <a:ext cx="8667750" cy="338554"/>
          </a:xfrm>
          <a:prstGeom prst="rect">
            <a:avLst/>
          </a:prstGeom>
          <a:noFill/>
        </p:spPr>
        <p:txBody>
          <a:bodyPr wrap="square" rtlCol="0">
            <a:spAutoFit/>
          </a:bodyPr>
          <a:lstStyle/>
          <a:p>
            <a:r>
              <a:rPr lang="en-US" sz="1600" b="1" dirty="0"/>
              <a:t>7A – KILL:  Number / Precedence or Priority / Handling Instructions “HX” / Check # / Place of Origin</a:t>
            </a:r>
          </a:p>
        </p:txBody>
      </p:sp>
      <p:sp>
        <p:nvSpPr>
          <p:cNvPr id="3" name="TextBox 2">
            <a:extLst>
              <a:ext uri="{FF2B5EF4-FFF2-40B4-BE49-F238E27FC236}">
                <a16:creationId xmlns:a16="http://schemas.microsoft.com/office/drawing/2014/main" id="{B186F57A-80B6-4D22-A102-064478D3F520}"/>
              </a:ext>
            </a:extLst>
          </p:cNvPr>
          <p:cNvSpPr txBox="1"/>
          <p:nvPr/>
        </p:nvSpPr>
        <p:spPr>
          <a:xfrm>
            <a:off x="1638300" y="3256707"/>
            <a:ext cx="7915275" cy="338554"/>
          </a:xfrm>
          <a:prstGeom prst="rect">
            <a:avLst/>
          </a:prstGeom>
          <a:noFill/>
        </p:spPr>
        <p:txBody>
          <a:bodyPr wrap="square" rtlCol="0">
            <a:spAutoFit/>
          </a:bodyPr>
          <a:lstStyle/>
          <a:p>
            <a:r>
              <a:rPr lang="en-US" sz="1600" b="1" dirty="0"/>
              <a:t>7B – TEXT:  (Enter actual message text here)</a:t>
            </a:r>
          </a:p>
        </p:txBody>
      </p:sp>
      <p:sp>
        <p:nvSpPr>
          <p:cNvPr id="5" name="TextBox 4">
            <a:extLst>
              <a:ext uri="{FF2B5EF4-FFF2-40B4-BE49-F238E27FC236}">
                <a16:creationId xmlns:a16="http://schemas.microsoft.com/office/drawing/2014/main" id="{33CEDE68-A043-4363-959A-448D23813F1B}"/>
              </a:ext>
            </a:extLst>
          </p:cNvPr>
          <p:cNvSpPr txBox="1"/>
          <p:nvPr/>
        </p:nvSpPr>
        <p:spPr>
          <a:xfrm>
            <a:off x="1638300" y="4276725"/>
            <a:ext cx="6286500" cy="1323439"/>
          </a:xfrm>
          <a:prstGeom prst="rect">
            <a:avLst/>
          </a:prstGeom>
          <a:noFill/>
        </p:spPr>
        <p:txBody>
          <a:bodyPr wrap="square" rtlCol="0">
            <a:spAutoFit/>
          </a:bodyPr>
          <a:lstStyle/>
          <a:p>
            <a:r>
              <a:rPr lang="en-US" sz="1600" b="1" dirty="0"/>
              <a:t>7C – ROUTING:</a:t>
            </a:r>
          </a:p>
          <a:p>
            <a:r>
              <a:rPr lang="en-US" sz="1600" b="1" dirty="0"/>
              <a:t>         1 – FROM, TO, TIME, DATE</a:t>
            </a:r>
          </a:p>
          <a:p>
            <a:r>
              <a:rPr lang="en-US" sz="1600" b="1" dirty="0"/>
              <a:t>         2 – FROM, TO, TIME, DATE</a:t>
            </a:r>
          </a:p>
          <a:p>
            <a:r>
              <a:rPr lang="en-US" sz="1600" b="1" dirty="0"/>
              <a:t>         3 – FROM, TO, TIME, Date</a:t>
            </a:r>
          </a:p>
          <a:p>
            <a:r>
              <a:rPr lang="en-US" sz="1600" b="1" dirty="0"/>
              <a:t>         4 – etc.</a:t>
            </a:r>
          </a:p>
        </p:txBody>
      </p:sp>
    </p:spTree>
    <p:extLst>
      <p:ext uri="{BB962C8B-B14F-4D97-AF65-F5344CB8AC3E}">
        <p14:creationId xmlns:p14="http://schemas.microsoft.com/office/powerpoint/2010/main" val="32873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CF6A7-8CAB-49EF-87A2-D3046C01A5EC}"/>
              </a:ext>
            </a:extLst>
          </p:cNvPr>
          <p:cNvPicPr>
            <a:picLocks noChangeAspect="1"/>
          </p:cNvPicPr>
          <p:nvPr/>
        </p:nvPicPr>
        <p:blipFill>
          <a:blip r:embed="rId2"/>
          <a:stretch>
            <a:fillRect/>
          </a:stretch>
        </p:blipFill>
        <p:spPr>
          <a:xfrm>
            <a:off x="1390650" y="70170"/>
            <a:ext cx="9402255" cy="6711629"/>
          </a:xfrm>
          <a:prstGeom prst="rect">
            <a:avLst/>
          </a:prstGeom>
        </p:spPr>
      </p:pic>
      <p:sp>
        <p:nvSpPr>
          <p:cNvPr id="2" name="TextBox 1">
            <a:extLst>
              <a:ext uri="{FF2B5EF4-FFF2-40B4-BE49-F238E27FC236}">
                <a16:creationId xmlns:a16="http://schemas.microsoft.com/office/drawing/2014/main" id="{B928C884-5BB1-47B5-96BF-59BEC584529E}"/>
              </a:ext>
            </a:extLst>
          </p:cNvPr>
          <p:cNvSpPr txBox="1"/>
          <p:nvPr/>
        </p:nvSpPr>
        <p:spPr>
          <a:xfrm>
            <a:off x="1638300" y="2505075"/>
            <a:ext cx="8667750" cy="338554"/>
          </a:xfrm>
          <a:prstGeom prst="rect">
            <a:avLst/>
          </a:prstGeom>
          <a:noFill/>
        </p:spPr>
        <p:txBody>
          <a:bodyPr wrap="square" rtlCol="0">
            <a:spAutoFit/>
          </a:bodyPr>
          <a:lstStyle/>
          <a:p>
            <a:r>
              <a:rPr lang="en-US" sz="1600" b="1" dirty="0"/>
              <a:t>7A – </a:t>
            </a:r>
            <a:r>
              <a:rPr lang="en-US" sz="1600" b="1" i="1" u="sng" dirty="0"/>
              <a:t>KILL</a:t>
            </a:r>
            <a:r>
              <a:rPr lang="en-US" sz="1600" b="1" dirty="0"/>
              <a:t>:  14 / PRIORITY / CK 14 / EQUINUNK PA</a:t>
            </a:r>
          </a:p>
        </p:txBody>
      </p:sp>
      <p:sp>
        <p:nvSpPr>
          <p:cNvPr id="3" name="TextBox 2">
            <a:extLst>
              <a:ext uri="{FF2B5EF4-FFF2-40B4-BE49-F238E27FC236}">
                <a16:creationId xmlns:a16="http://schemas.microsoft.com/office/drawing/2014/main" id="{B186F57A-80B6-4D22-A102-064478D3F520}"/>
              </a:ext>
            </a:extLst>
          </p:cNvPr>
          <p:cNvSpPr txBox="1"/>
          <p:nvPr/>
        </p:nvSpPr>
        <p:spPr>
          <a:xfrm>
            <a:off x="1638300" y="3256707"/>
            <a:ext cx="7915275" cy="338554"/>
          </a:xfrm>
          <a:prstGeom prst="rect">
            <a:avLst/>
          </a:prstGeom>
          <a:noFill/>
        </p:spPr>
        <p:txBody>
          <a:bodyPr wrap="square" rtlCol="0">
            <a:spAutoFit/>
          </a:bodyPr>
          <a:lstStyle/>
          <a:p>
            <a:r>
              <a:rPr lang="en-US" sz="1600" b="1" dirty="0"/>
              <a:t>7B – </a:t>
            </a:r>
            <a:r>
              <a:rPr lang="en-US" sz="1600" b="1" i="1" u="sng" dirty="0"/>
              <a:t>TEXT</a:t>
            </a:r>
            <a:r>
              <a:rPr lang="en-US" sz="1600" b="1" dirty="0"/>
              <a:t>:  DRILL NEED 3 STANDARD WALL TENTS ASAP X PLEASE ADVISE ETA X 73 DRILL</a:t>
            </a:r>
          </a:p>
        </p:txBody>
      </p:sp>
      <p:sp>
        <p:nvSpPr>
          <p:cNvPr id="5" name="TextBox 4">
            <a:extLst>
              <a:ext uri="{FF2B5EF4-FFF2-40B4-BE49-F238E27FC236}">
                <a16:creationId xmlns:a16="http://schemas.microsoft.com/office/drawing/2014/main" id="{33CEDE68-A043-4363-959A-448D23813F1B}"/>
              </a:ext>
            </a:extLst>
          </p:cNvPr>
          <p:cNvSpPr txBox="1"/>
          <p:nvPr/>
        </p:nvSpPr>
        <p:spPr>
          <a:xfrm>
            <a:off x="1638300" y="4276725"/>
            <a:ext cx="4324350" cy="1323439"/>
          </a:xfrm>
          <a:prstGeom prst="rect">
            <a:avLst/>
          </a:prstGeom>
          <a:noFill/>
        </p:spPr>
        <p:txBody>
          <a:bodyPr wrap="square" rtlCol="0">
            <a:spAutoFit/>
          </a:bodyPr>
          <a:lstStyle/>
          <a:p>
            <a:r>
              <a:rPr lang="en-US" sz="1600" b="1" dirty="0"/>
              <a:t>7C – </a:t>
            </a:r>
            <a:r>
              <a:rPr lang="en-US" sz="1600" b="1" i="1" u="sng" dirty="0"/>
              <a:t>ROUTING</a:t>
            </a:r>
            <a:r>
              <a:rPr lang="en-US" sz="1600" b="1" dirty="0"/>
              <a:t>:</a:t>
            </a:r>
          </a:p>
          <a:p>
            <a:r>
              <a:rPr lang="en-US" sz="1600" b="1" dirty="0"/>
              <a:t>         1 – HOOKER TO K0PB  1021L  10/13/20</a:t>
            </a:r>
          </a:p>
          <a:p>
            <a:r>
              <a:rPr lang="en-US" sz="1600" b="1" dirty="0"/>
              <a:t>         2 – KOPB TO KZ3MW  1024L  10/13/20</a:t>
            </a:r>
          </a:p>
          <a:p>
            <a:r>
              <a:rPr lang="en-US" sz="1600" b="1" dirty="0"/>
              <a:t>         3 – KZ3MW TO PRICE  1029L  10/13/20</a:t>
            </a:r>
          </a:p>
          <a:p>
            <a:r>
              <a:rPr lang="en-US" sz="1600" b="1" dirty="0"/>
              <a:t>         4 – etc.</a:t>
            </a:r>
          </a:p>
        </p:txBody>
      </p:sp>
      <p:sp>
        <p:nvSpPr>
          <p:cNvPr id="6" name="TextBox 5">
            <a:extLst>
              <a:ext uri="{FF2B5EF4-FFF2-40B4-BE49-F238E27FC236}">
                <a16:creationId xmlns:a16="http://schemas.microsoft.com/office/drawing/2014/main" id="{3C25BF00-3923-4F0C-9A06-0D7FDB4D3C61}"/>
              </a:ext>
            </a:extLst>
          </p:cNvPr>
          <p:cNvSpPr txBox="1"/>
          <p:nvPr/>
        </p:nvSpPr>
        <p:spPr>
          <a:xfrm>
            <a:off x="3914775" y="361950"/>
            <a:ext cx="1229696" cy="307777"/>
          </a:xfrm>
          <a:prstGeom prst="rect">
            <a:avLst/>
          </a:prstGeom>
          <a:noFill/>
        </p:spPr>
        <p:txBody>
          <a:bodyPr wrap="none" rtlCol="0">
            <a:spAutoFit/>
          </a:bodyPr>
          <a:lstStyle/>
          <a:p>
            <a:r>
              <a:rPr lang="en-US" sz="1400" b="1" dirty="0"/>
              <a:t>RT 191 CRASH</a:t>
            </a:r>
          </a:p>
        </p:txBody>
      </p:sp>
      <p:sp>
        <p:nvSpPr>
          <p:cNvPr id="7" name="TextBox 6">
            <a:extLst>
              <a:ext uri="{FF2B5EF4-FFF2-40B4-BE49-F238E27FC236}">
                <a16:creationId xmlns:a16="http://schemas.microsoft.com/office/drawing/2014/main" id="{5A1BC017-2CE7-4560-808B-A6CCBC910D49}"/>
              </a:ext>
            </a:extLst>
          </p:cNvPr>
          <p:cNvSpPr txBox="1"/>
          <p:nvPr/>
        </p:nvSpPr>
        <p:spPr>
          <a:xfrm>
            <a:off x="3705225" y="693802"/>
            <a:ext cx="6229350" cy="307777"/>
          </a:xfrm>
          <a:prstGeom prst="rect">
            <a:avLst/>
          </a:prstGeom>
          <a:noFill/>
        </p:spPr>
        <p:txBody>
          <a:bodyPr wrap="square" rtlCol="0">
            <a:spAutoFit/>
          </a:bodyPr>
          <a:lstStyle/>
          <a:p>
            <a:r>
              <a:rPr lang="en-US" sz="1400" b="1" dirty="0"/>
              <a:t>STEVE PRICE  DIRECTOR WAYNE CO EMA  AT WAYNE CO EMA, 570-253-1622</a:t>
            </a:r>
          </a:p>
        </p:txBody>
      </p:sp>
      <p:sp>
        <p:nvSpPr>
          <p:cNvPr id="8" name="TextBox 7">
            <a:extLst>
              <a:ext uri="{FF2B5EF4-FFF2-40B4-BE49-F238E27FC236}">
                <a16:creationId xmlns:a16="http://schemas.microsoft.com/office/drawing/2014/main" id="{92CE38EB-389B-4179-BAD4-7DF650F4EAD9}"/>
              </a:ext>
            </a:extLst>
          </p:cNvPr>
          <p:cNvSpPr txBox="1"/>
          <p:nvPr/>
        </p:nvSpPr>
        <p:spPr>
          <a:xfrm>
            <a:off x="3915437" y="1139470"/>
            <a:ext cx="5923225" cy="307777"/>
          </a:xfrm>
          <a:prstGeom prst="rect">
            <a:avLst/>
          </a:prstGeom>
          <a:noFill/>
        </p:spPr>
        <p:txBody>
          <a:bodyPr wrap="none" rtlCol="0">
            <a:spAutoFit/>
          </a:bodyPr>
          <a:lstStyle/>
          <a:p>
            <a:r>
              <a:rPr lang="en-US" sz="1400" b="1" dirty="0"/>
              <a:t>PETE HOOKER  DEPUTY DIRECTOR WAYNE CO EMA – INCIDENT COMMANDER</a:t>
            </a:r>
          </a:p>
        </p:txBody>
      </p:sp>
      <p:sp>
        <p:nvSpPr>
          <p:cNvPr id="9" name="TextBox 8">
            <a:extLst>
              <a:ext uri="{FF2B5EF4-FFF2-40B4-BE49-F238E27FC236}">
                <a16:creationId xmlns:a16="http://schemas.microsoft.com/office/drawing/2014/main" id="{E01CEC91-BDD5-4CE7-921D-82C4AB73D516}"/>
              </a:ext>
            </a:extLst>
          </p:cNvPr>
          <p:cNvSpPr txBox="1"/>
          <p:nvPr/>
        </p:nvSpPr>
        <p:spPr>
          <a:xfrm>
            <a:off x="2533650" y="1634736"/>
            <a:ext cx="1257300" cy="307777"/>
          </a:xfrm>
          <a:prstGeom prst="rect">
            <a:avLst/>
          </a:prstGeom>
          <a:noFill/>
        </p:spPr>
        <p:txBody>
          <a:bodyPr wrap="square" rtlCol="0">
            <a:spAutoFit/>
          </a:bodyPr>
          <a:lstStyle/>
          <a:p>
            <a:r>
              <a:rPr lang="en-US" sz="1400" b="1" dirty="0"/>
              <a:t>WALL TENTS</a:t>
            </a:r>
          </a:p>
        </p:txBody>
      </p:sp>
      <p:sp>
        <p:nvSpPr>
          <p:cNvPr id="10" name="TextBox 9">
            <a:extLst>
              <a:ext uri="{FF2B5EF4-FFF2-40B4-BE49-F238E27FC236}">
                <a16:creationId xmlns:a16="http://schemas.microsoft.com/office/drawing/2014/main" id="{EC360B73-E0CE-4D46-A845-98B442D9916C}"/>
              </a:ext>
            </a:extLst>
          </p:cNvPr>
          <p:cNvSpPr txBox="1"/>
          <p:nvPr/>
        </p:nvSpPr>
        <p:spPr>
          <a:xfrm>
            <a:off x="8401052" y="1753443"/>
            <a:ext cx="847725" cy="338554"/>
          </a:xfrm>
          <a:prstGeom prst="rect">
            <a:avLst/>
          </a:prstGeom>
          <a:noFill/>
        </p:spPr>
        <p:txBody>
          <a:bodyPr wrap="square" rtlCol="0">
            <a:spAutoFit/>
          </a:bodyPr>
          <a:lstStyle/>
          <a:p>
            <a:r>
              <a:rPr lang="en-US" sz="1600" b="1" dirty="0"/>
              <a:t>13 OCT</a:t>
            </a:r>
          </a:p>
        </p:txBody>
      </p:sp>
      <p:sp>
        <p:nvSpPr>
          <p:cNvPr id="11" name="TextBox 10">
            <a:extLst>
              <a:ext uri="{FF2B5EF4-FFF2-40B4-BE49-F238E27FC236}">
                <a16:creationId xmlns:a16="http://schemas.microsoft.com/office/drawing/2014/main" id="{F88586DC-B909-4EE7-AB9C-410932CA0192}"/>
              </a:ext>
            </a:extLst>
          </p:cNvPr>
          <p:cNvSpPr txBox="1"/>
          <p:nvPr/>
        </p:nvSpPr>
        <p:spPr>
          <a:xfrm>
            <a:off x="9382125" y="1722665"/>
            <a:ext cx="750526" cy="369332"/>
          </a:xfrm>
          <a:prstGeom prst="rect">
            <a:avLst/>
          </a:prstGeom>
          <a:noFill/>
        </p:spPr>
        <p:txBody>
          <a:bodyPr wrap="none" rtlCol="0">
            <a:spAutoFit/>
          </a:bodyPr>
          <a:lstStyle/>
          <a:p>
            <a:r>
              <a:rPr lang="en-US" b="1" dirty="0"/>
              <a:t>1018L</a:t>
            </a:r>
          </a:p>
        </p:txBody>
      </p:sp>
      <p:sp>
        <p:nvSpPr>
          <p:cNvPr id="12" name="TextBox 11">
            <a:extLst>
              <a:ext uri="{FF2B5EF4-FFF2-40B4-BE49-F238E27FC236}">
                <a16:creationId xmlns:a16="http://schemas.microsoft.com/office/drawing/2014/main" id="{D6C6FA1A-29CC-4A50-B5D2-4E00E3C87523}"/>
              </a:ext>
            </a:extLst>
          </p:cNvPr>
          <p:cNvSpPr txBox="1"/>
          <p:nvPr/>
        </p:nvSpPr>
        <p:spPr>
          <a:xfrm>
            <a:off x="3790950" y="6342161"/>
            <a:ext cx="1005403" cy="307777"/>
          </a:xfrm>
          <a:prstGeom prst="rect">
            <a:avLst/>
          </a:prstGeom>
          <a:noFill/>
        </p:spPr>
        <p:txBody>
          <a:bodyPr wrap="none" rtlCol="0">
            <a:spAutoFit/>
          </a:bodyPr>
          <a:lstStyle/>
          <a:p>
            <a:r>
              <a:rPr lang="en-US" sz="1400" b="1" dirty="0"/>
              <a:t>P  HOOKER</a:t>
            </a:r>
          </a:p>
        </p:txBody>
      </p:sp>
      <p:sp>
        <p:nvSpPr>
          <p:cNvPr id="13" name="TextBox 12">
            <a:extLst>
              <a:ext uri="{FF2B5EF4-FFF2-40B4-BE49-F238E27FC236}">
                <a16:creationId xmlns:a16="http://schemas.microsoft.com/office/drawing/2014/main" id="{38956618-E735-4C4C-BCBD-E7E0F0662F28}"/>
              </a:ext>
            </a:extLst>
          </p:cNvPr>
          <p:cNvSpPr txBox="1"/>
          <p:nvPr/>
        </p:nvSpPr>
        <p:spPr>
          <a:xfrm>
            <a:off x="8777291" y="6352786"/>
            <a:ext cx="1071127" cy="307777"/>
          </a:xfrm>
          <a:prstGeom prst="rect">
            <a:avLst/>
          </a:prstGeom>
          <a:noFill/>
        </p:spPr>
        <p:txBody>
          <a:bodyPr wrap="none" rtlCol="0">
            <a:spAutoFit/>
          </a:bodyPr>
          <a:lstStyle/>
          <a:p>
            <a:r>
              <a:rPr lang="en-US" sz="1400" b="1" dirty="0"/>
              <a:t>INC CMNDR</a:t>
            </a:r>
          </a:p>
        </p:txBody>
      </p:sp>
    </p:spTree>
    <p:extLst>
      <p:ext uri="{BB962C8B-B14F-4D97-AF65-F5344CB8AC3E}">
        <p14:creationId xmlns:p14="http://schemas.microsoft.com/office/powerpoint/2010/main" val="3205342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408DCE-1C9D-4D0C-8A7A-4B0179E2707E}"/>
              </a:ext>
            </a:extLst>
          </p:cNvPr>
          <p:cNvPicPr>
            <a:picLocks noChangeAspect="1"/>
          </p:cNvPicPr>
          <p:nvPr/>
        </p:nvPicPr>
        <p:blipFill>
          <a:blip r:embed="rId2"/>
          <a:stretch>
            <a:fillRect/>
          </a:stretch>
        </p:blipFill>
        <p:spPr>
          <a:xfrm>
            <a:off x="250521" y="247095"/>
            <a:ext cx="11719180" cy="6379173"/>
          </a:xfrm>
          <a:prstGeom prst="rect">
            <a:avLst/>
          </a:prstGeom>
        </p:spPr>
      </p:pic>
      <p:sp>
        <p:nvSpPr>
          <p:cNvPr id="3" name="TextBox 2">
            <a:extLst>
              <a:ext uri="{FF2B5EF4-FFF2-40B4-BE49-F238E27FC236}">
                <a16:creationId xmlns:a16="http://schemas.microsoft.com/office/drawing/2014/main" id="{D3A9CEBA-EEE3-4B1E-B979-FFE7DDA854C0}"/>
              </a:ext>
            </a:extLst>
          </p:cNvPr>
          <p:cNvSpPr txBox="1"/>
          <p:nvPr/>
        </p:nvSpPr>
        <p:spPr>
          <a:xfrm>
            <a:off x="513568" y="889349"/>
            <a:ext cx="4188198" cy="369332"/>
          </a:xfrm>
          <a:prstGeom prst="rect">
            <a:avLst/>
          </a:prstGeom>
          <a:noFill/>
        </p:spPr>
        <p:txBody>
          <a:bodyPr wrap="none" rtlCol="0">
            <a:spAutoFit/>
          </a:bodyPr>
          <a:lstStyle/>
          <a:p>
            <a:r>
              <a:rPr lang="en-US" b="1" dirty="0"/>
              <a:t>9A  </a:t>
            </a:r>
            <a:r>
              <a:rPr lang="en-US" b="1" i="1" u="sng" dirty="0"/>
              <a:t>KILL</a:t>
            </a:r>
            <a:r>
              <a:rPr lang="en-US" b="1" dirty="0"/>
              <a:t>:  14  /  PRIORITY  /  CK 10  /  EOC  </a:t>
            </a:r>
          </a:p>
        </p:txBody>
      </p:sp>
      <p:sp>
        <p:nvSpPr>
          <p:cNvPr id="4" name="TextBox 3">
            <a:extLst>
              <a:ext uri="{FF2B5EF4-FFF2-40B4-BE49-F238E27FC236}">
                <a16:creationId xmlns:a16="http://schemas.microsoft.com/office/drawing/2014/main" id="{ADFBB906-CCE6-4D54-817D-153B9E343A22}"/>
              </a:ext>
            </a:extLst>
          </p:cNvPr>
          <p:cNvSpPr txBox="1"/>
          <p:nvPr/>
        </p:nvSpPr>
        <p:spPr>
          <a:xfrm>
            <a:off x="513568" y="1531603"/>
            <a:ext cx="6601217" cy="369332"/>
          </a:xfrm>
          <a:prstGeom prst="rect">
            <a:avLst/>
          </a:prstGeom>
          <a:noFill/>
        </p:spPr>
        <p:txBody>
          <a:bodyPr wrap="square" rtlCol="0">
            <a:spAutoFit/>
          </a:bodyPr>
          <a:lstStyle/>
          <a:p>
            <a:r>
              <a:rPr lang="en-US" b="1" dirty="0"/>
              <a:t>9B  </a:t>
            </a:r>
            <a:r>
              <a:rPr lang="en-US" b="1" i="1" u="sng" dirty="0"/>
              <a:t>TEXT</a:t>
            </a:r>
            <a:r>
              <a:rPr lang="en-US" b="1" dirty="0"/>
              <a:t>:  DRILL SCHEDULED ETA FOR TENTS IS 1120L X 73 DRILL</a:t>
            </a:r>
          </a:p>
        </p:txBody>
      </p:sp>
      <p:sp>
        <p:nvSpPr>
          <p:cNvPr id="5" name="TextBox 4">
            <a:extLst>
              <a:ext uri="{FF2B5EF4-FFF2-40B4-BE49-F238E27FC236}">
                <a16:creationId xmlns:a16="http://schemas.microsoft.com/office/drawing/2014/main" id="{52E6B55B-529B-49F5-852D-D3F3DF71B3CC}"/>
              </a:ext>
            </a:extLst>
          </p:cNvPr>
          <p:cNvSpPr txBox="1"/>
          <p:nvPr/>
        </p:nvSpPr>
        <p:spPr>
          <a:xfrm>
            <a:off x="513568" y="2228671"/>
            <a:ext cx="4930749" cy="1200329"/>
          </a:xfrm>
          <a:prstGeom prst="rect">
            <a:avLst/>
          </a:prstGeom>
          <a:noFill/>
        </p:spPr>
        <p:txBody>
          <a:bodyPr wrap="square" rtlCol="0">
            <a:spAutoFit/>
          </a:bodyPr>
          <a:lstStyle/>
          <a:p>
            <a:r>
              <a:rPr lang="en-US" b="1" dirty="0"/>
              <a:t>9C  ROUTING:</a:t>
            </a:r>
          </a:p>
          <a:p>
            <a:r>
              <a:rPr lang="en-US" b="1" dirty="0"/>
              <a:t>             1 – PRICE TO KZ3MW  1034L  10/13/20</a:t>
            </a:r>
          </a:p>
          <a:p>
            <a:r>
              <a:rPr lang="en-US" b="1" dirty="0"/>
              <a:t>             2 – KZ3MW TO K0PB  1037L  10/13/20</a:t>
            </a:r>
          </a:p>
          <a:p>
            <a:r>
              <a:rPr lang="en-US" b="1" dirty="0"/>
              <a:t>             3 – K0PB TO HOOKER  1041L  10/13/20  </a:t>
            </a:r>
          </a:p>
        </p:txBody>
      </p:sp>
      <p:sp>
        <p:nvSpPr>
          <p:cNvPr id="6" name="TextBox 5">
            <a:extLst>
              <a:ext uri="{FF2B5EF4-FFF2-40B4-BE49-F238E27FC236}">
                <a16:creationId xmlns:a16="http://schemas.microsoft.com/office/drawing/2014/main" id="{DB709B20-FA63-4460-83B6-6E479FA43631}"/>
              </a:ext>
            </a:extLst>
          </p:cNvPr>
          <p:cNvSpPr txBox="1"/>
          <p:nvPr/>
        </p:nvSpPr>
        <p:spPr>
          <a:xfrm>
            <a:off x="2866481" y="5599319"/>
            <a:ext cx="947695" cy="369332"/>
          </a:xfrm>
          <a:prstGeom prst="rect">
            <a:avLst/>
          </a:prstGeom>
          <a:noFill/>
        </p:spPr>
        <p:txBody>
          <a:bodyPr wrap="none" rtlCol="0">
            <a:spAutoFit/>
          </a:bodyPr>
          <a:lstStyle/>
          <a:p>
            <a:r>
              <a:rPr lang="en-US" b="1" dirty="0"/>
              <a:t>S  PRICE</a:t>
            </a:r>
          </a:p>
        </p:txBody>
      </p:sp>
      <p:sp>
        <p:nvSpPr>
          <p:cNvPr id="7" name="TextBox 6">
            <a:extLst>
              <a:ext uri="{FF2B5EF4-FFF2-40B4-BE49-F238E27FC236}">
                <a16:creationId xmlns:a16="http://schemas.microsoft.com/office/drawing/2014/main" id="{A94C71B0-5FC8-4927-B292-333AAFBF8E8B}"/>
              </a:ext>
            </a:extLst>
          </p:cNvPr>
          <p:cNvSpPr txBox="1"/>
          <p:nvPr/>
        </p:nvSpPr>
        <p:spPr>
          <a:xfrm>
            <a:off x="6430136" y="5599319"/>
            <a:ext cx="1077238" cy="369332"/>
          </a:xfrm>
          <a:prstGeom prst="rect">
            <a:avLst/>
          </a:prstGeom>
          <a:noFill/>
        </p:spPr>
        <p:txBody>
          <a:bodyPr wrap="square" rtlCol="0">
            <a:spAutoFit/>
          </a:bodyPr>
          <a:lstStyle/>
          <a:p>
            <a:r>
              <a:rPr lang="en-US" b="1" dirty="0"/>
              <a:t>DIR EMA</a:t>
            </a:r>
          </a:p>
        </p:txBody>
      </p:sp>
      <p:sp>
        <p:nvSpPr>
          <p:cNvPr id="8" name="TextBox 7">
            <a:extLst>
              <a:ext uri="{FF2B5EF4-FFF2-40B4-BE49-F238E27FC236}">
                <a16:creationId xmlns:a16="http://schemas.microsoft.com/office/drawing/2014/main" id="{6BB22F91-0564-44A0-B8BF-59E5A49E1030}"/>
              </a:ext>
            </a:extLst>
          </p:cNvPr>
          <p:cNvSpPr txBox="1"/>
          <p:nvPr/>
        </p:nvSpPr>
        <p:spPr>
          <a:xfrm>
            <a:off x="6430136" y="5968651"/>
            <a:ext cx="1757212" cy="369332"/>
          </a:xfrm>
          <a:prstGeom prst="rect">
            <a:avLst/>
          </a:prstGeom>
          <a:noFill/>
        </p:spPr>
        <p:txBody>
          <a:bodyPr wrap="none" rtlCol="0">
            <a:spAutoFit/>
          </a:bodyPr>
          <a:lstStyle/>
          <a:p>
            <a:r>
              <a:rPr lang="en-US" b="1" dirty="0"/>
              <a:t>1034L  10/13/20</a:t>
            </a:r>
          </a:p>
        </p:txBody>
      </p:sp>
    </p:spTree>
    <p:extLst>
      <p:ext uri="{BB962C8B-B14F-4D97-AF65-F5344CB8AC3E}">
        <p14:creationId xmlns:p14="http://schemas.microsoft.com/office/powerpoint/2010/main" val="269738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9" name="Freeform: Shape 28">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F151C654-5516-49B3-B2CB-EBE300C17ED4}"/>
              </a:ext>
            </a:extLst>
          </p:cNvPr>
          <p:cNvSpPr>
            <a:spLocks noGrp="1"/>
          </p:cNvSpPr>
          <p:nvPr>
            <p:ph type="subTitle" idx="1"/>
          </p:nvPr>
        </p:nvSpPr>
        <p:spPr>
          <a:xfrm>
            <a:off x="4441986" y="5088578"/>
            <a:ext cx="3312734" cy="1141851"/>
          </a:xfrm>
          <a:noFill/>
        </p:spPr>
        <p:txBody>
          <a:bodyPr>
            <a:normAutofit/>
          </a:bodyPr>
          <a:lstStyle/>
          <a:p>
            <a:r>
              <a:rPr lang="en-US" sz="2800" b="1" dirty="0">
                <a:solidFill>
                  <a:srgbClr val="080808"/>
                </a:solidFill>
              </a:rPr>
              <a:t>…or other message format on-the-air.</a:t>
            </a:r>
          </a:p>
        </p:txBody>
      </p:sp>
      <p:sp>
        <p:nvSpPr>
          <p:cNvPr id="2" name="Title 1">
            <a:extLst>
              <a:ext uri="{FF2B5EF4-FFF2-40B4-BE49-F238E27FC236}">
                <a16:creationId xmlns:a16="http://schemas.microsoft.com/office/drawing/2014/main" id="{4B83379E-69C6-4DF7-B95C-EB35979EABCB}"/>
              </a:ext>
            </a:extLst>
          </p:cNvPr>
          <p:cNvSpPr>
            <a:spLocks noGrp="1"/>
          </p:cNvSpPr>
          <p:nvPr>
            <p:ph type="ctrTitle"/>
          </p:nvPr>
        </p:nvSpPr>
        <p:spPr>
          <a:xfrm>
            <a:off x="2885792" y="1787306"/>
            <a:ext cx="6598016" cy="2976185"/>
          </a:xfrm>
          <a:noFill/>
        </p:spPr>
        <p:txBody>
          <a:bodyPr anchor="ctr">
            <a:noAutofit/>
          </a:bodyPr>
          <a:lstStyle/>
          <a:p>
            <a:r>
              <a:rPr lang="en-US" sz="7200" b="1" dirty="0">
                <a:solidFill>
                  <a:srgbClr val="080808"/>
                </a:solidFill>
              </a:rPr>
              <a:t>How to COMMUNICATE a Radiogram</a:t>
            </a:r>
          </a:p>
        </p:txBody>
      </p:sp>
      <p:sp>
        <p:nvSpPr>
          <p:cNvPr id="33" name="Freeform: Shape 32">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1966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5D25-54E9-4D38-97A6-89523F98EE2D}"/>
              </a:ext>
            </a:extLst>
          </p:cNvPr>
          <p:cNvSpPr>
            <a:spLocks noGrp="1"/>
          </p:cNvSpPr>
          <p:nvPr>
            <p:ph type="title"/>
          </p:nvPr>
        </p:nvSpPr>
        <p:spPr>
          <a:xfrm>
            <a:off x="838200" y="128727"/>
            <a:ext cx="10515600" cy="682440"/>
          </a:xfrm>
        </p:spPr>
        <p:txBody>
          <a:bodyPr>
            <a:normAutofit fontScale="90000"/>
          </a:bodyPr>
          <a:lstStyle/>
          <a:p>
            <a:r>
              <a:rPr lang="en-US" b="1" i="1" u="sng" dirty="0"/>
              <a:t>ARRL National Traffic System (NTS) Levels…</a:t>
            </a:r>
          </a:p>
        </p:txBody>
      </p:sp>
      <p:sp>
        <p:nvSpPr>
          <p:cNvPr id="3" name="Content Placeholder 2">
            <a:extLst>
              <a:ext uri="{FF2B5EF4-FFF2-40B4-BE49-F238E27FC236}">
                <a16:creationId xmlns:a16="http://schemas.microsoft.com/office/drawing/2014/main" id="{6046D4AF-2D4B-41DB-A798-0CFBF04CAB2A}"/>
              </a:ext>
            </a:extLst>
          </p:cNvPr>
          <p:cNvSpPr>
            <a:spLocks noGrp="1"/>
          </p:cNvSpPr>
          <p:nvPr>
            <p:ph idx="1"/>
          </p:nvPr>
        </p:nvSpPr>
        <p:spPr>
          <a:xfrm>
            <a:off x="838200" y="1198484"/>
            <a:ext cx="10812262" cy="5530789"/>
          </a:xfrm>
        </p:spPr>
        <p:txBody>
          <a:bodyPr>
            <a:normAutofit lnSpcReduction="10000"/>
          </a:bodyPr>
          <a:lstStyle/>
          <a:p>
            <a:r>
              <a:rPr lang="en-US" b="1" dirty="0"/>
              <a:t>LOCAL (Kindergarten)</a:t>
            </a:r>
          </a:p>
          <a:p>
            <a:pPr lvl="1"/>
            <a:r>
              <a:rPr lang="en-US" dirty="0"/>
              <a:t>Basic training level</a:t>
            </a:r>
          </a:p>
          <a:p>
            <a:pPr lvl="1"/>
            <a:r>
              <a:rPr lang="en-US" dirty="0"/>
              <a:t>Club or County nets</a:t>
            </a:r>
          </a:p>
          <a:p>
            <a:pPr lvl="1"/>
            <a:r>
              <a:rPr lang="en-US" dirty="0"/>
              <a:t>ARES nets</a:t>
            </a:r>
          </a:p>
          <a:p>
            <a:pPr>
              <a:spcBef>
                <a:spcPts val="1800"/>
              </a:spcBef>
            </a:pPr>
            <a:r>
              <a:rPr lang="en-US" b="1" dirty="0"/>
              <a:t>SECTION (Grammar School)</a:t>
            </a:r>
          </a:p>
          <a:p>
            <a:pPr lvl="1"/>
            <a:r>
              <a:rPr lang="en-US" dirty="0"/>
              <a:t>ARRL Sections like EPA (Eastern PA Emergency Phone and Traffic Net (EPAEPTN)</a:t>
            </a:r>
          </a:p>
          <a:p>
            <a:pPr>
              <a:spcBef>
                <a:spcPts val="1800"/>
              </a:spcBef>
            </a:pPr>
            <a:r>
              <a:rPr lang="en-US" b="1" dirty="0"/>
              <a:t>REGION (High School)</a:t>
            </a:r>
          </a:p>
          <a:p>
            <a:pPr lvl="1"/>
            <a:r>
              <a:rPr lang="en-US" dirty="0"/>
              <a:t>3</a:t>
            </a:r>
            <a:r>
              <a:rPr lang="en-US" baseline="30000" dirty="0"/>
              <a:t>rd</a:t>
            </a:r>
            <a:r>
              <a:rPr lang="en-US" dirty="0"/>
              <a:t> Region Net (3RN) - DE, MDC, EPA, WPA</a:t>
            </a:r>
          </a:p>
          <a:p>
            <a:pPr>
              <a:spcBef>
                <a:spcPts val="1800"/>
              </a:spcBef>
            </a:pPr>
            <a:r>
              <a:rPr lang="en-US" b="1" dirty="0"/>
              <a:t>AREA (Collage)</a:t>
            </a:r>
          </a:p>
          <a:p>
            <a:pPr lvl="1"/>
            <a:r>
              <a:rPr lang="en-US" dirty="0"/>
              <a:t>Eastern, Central, &amp; Pacific</a:t>
            </a:r>
          </a:p>
          <a:p>
            <a:pPr>
              <a:spcBef>
                <a:spcPts val="1800"/>
              </a:spcBef>
            </a:pPr>
            <a:r>
              <a:rPr lang="en-US" b="1" dirty="0"/>
              <a:t>TCC (Post-Grad, PhD)</a:t>
            </a:r>
          </a:p>
          <a:p>
            <a:pPr lvl="1"/>
            <a:r>
              <a:rPr lang="en-US" dirty="0"/>
              <a:t>Transcontinental Corp</a:t>
            </a:r>
          </a:p>
        </p:txBody>
      </p:sp>
    </p:spTree>
    <p:extLst>
      <p:ext uri="{BB962C8B-B14F-4D97-AF65-F5344CB8AC3E}">
        <p14:creationId xmlns:p14="http://schemas.microsoft.com/office/powerpoint/2010/main" val="31453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heel(1)">
                                      <p:cBhvr>
                                        <p:cTn id="21" dur="2000"/>
                                        <p:tgtEl>
                                          <p:spTgt spid="3">
                                            <p:txEl>
                                              <p:pRg st="4" end="4"/>
                                            </p:txEl>
                                          </p:spTgt>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heel(1)">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heel(1)">
                                      <p:cBhvr>
                                        <p:cTn id="29" dur="2000"/>
                                        <p:tgtEl>
                                          <p:spTgt spid="3">
                                            <p:txEl>
                                              <p:pRg st="6" end="6"/>
                                            </p:txEl>
                                          </p:spTgt>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heel(1)">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heel(1)">
                                      <p:cBhvr>
                                        <p:cTn id="37" dur="2000"/>
                                        <p:tgtEl>
                                          <p:spTgt spid="3">
                                            <p:txEl>
                                              <p:pRg st="8" end="8"/>
                                            </p:txEl>
                                          </p:spTgt>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heel(1)">
                                      <p:cBhvr>
                                        <p:cTn id="40" dur="20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heel(1)">
                                      <p:cBhvr>
                                        <p:cTn id="45" dur="2000"/>
                                        <p:tgtEl>
                                          <p:spTgt spid="3">
                                            <p:txEl>
                                              <p:pRg st="10" end="10"/>
                                            </p:txEl>
                                          </p:spTgt>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wheel(1)">
                                      <p:cBhvr>
                                        <p:cTn id="48"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A48CB99-B061-47D5-9B56-765FA3C99ED9}"/>
              </a:ext>
            </a:extLst>
          </p:cNvPr>
          <p:cNvSpPr>
            <a:spLocks noGrp="1"/>
          </p:cNvSpPr>
          <p:nvPr>
            <p:ph type="title"/>
          </p:nvPr>
        </p:nvSpPr>
        <p:spPr>
          <a:xfrm>
            <a:off x="838200" y="365125"/>
            <a:ext cx="4091609" cy="1325563"/>
          </a:xfrm>
        </p:spPr>
        <p:txBody>
          <a:bodyPr/>
          <a:lstStyle/>
          <a:p>
            <a:r>
              <a:rPr lang="en-US" b="1" i="1" u="sng" dirty="0"/>
              <a:t>PHONETICS !!!!!!</a:t>
            </a:r>
          </a:p>
        </p:txBody>
      </p:sp>
      <p:sp>
        <p:nvSpPr>
          <p:cNvPr id="13" name="Content Placeholder 12">
            <a:extLst>
              <a:ext uri="{FF2B5EF4-FFF2-40B4-BE49-F238E27FC236}">
                <a16:creationId xmlns:a16="http://schemas.microsoft.com/office/drawing/2014/main" id="{90E5B6D9-5955-4A13-892B-7520C178A8A7}"/>
              </a:ext>
            </a:extLst>
          </p:cNvPr>
          <p:cNvSpPr>
            <a:spLocks noGrp="1"/>
          </p:cNvSpPr>
          <p:nvPr>
            <p:ph idx="1"/>
          </p:nvPr>
        </p:nvSpPr>
        <p:spPr>
          <a:xfrm>
            <a:off x="838200" y="1825625"/>
            <a:ext cx="10515600" cy="4793836"/>
          </a:xfrm>
        </p:spPr>
        <p:txBody>
          <a:bodyPr>
            <a:normAutofit fontScale="92500" lnSpcReduction="10000"/>
          </a:bodyPr>
          <a:lstStyle/>
          <a:p>
            <a:pPr>
              <a:spcBef>
                <a:spcPts val="2400"/>
              </a:spcBef>
            </a:pPr>
            <a:r>
              <a:rPr lang="en-US" dirty="0"/>
              <a:t>You MUST use proper phonetics!</a:t>
            </a:r>
          </a:p>
          <a:p>
            <a:pPr>
              <a:spcBef>
                <a:spcPts val="2400"/>
              </a:spcBef>
            </a:pPr>
            <a:r>
              <a:rPr lang="en-US" dirty="0"/>
              <a:t>WWII phonetics were intentionally skewed to confuse the enemy</a:t>
            </a:r>
          </a:p>
          <a:p>
            <a:pPr lvl="1">
              <a:spcBef>
                <a:spcPts val="2400"/>
              </a:spcBef>
            </a:pPr>
            <a:r>
              <a:rPr lang="en-US" dirty="0"/>
              <a:t>WASHINGTON AMERICA TWO CANADA </a:t>
            </a:r>
            <a:r>
              <a:rPr lang="en-US" dirty="0" err="1"/>
              <a:t>CANADA</a:t>
            </a:r>
            <a:r>
              <a:rPr lang="en-US" dirty="0"/>
              <a:t> NORWAY</a:t>
            </a:r>
          </a:p>
          <a:p>
            <a:pPr lvl="1">
              <a:spcBef>
                <a:spcPts val="2400"/>
              </a:spcBef>
            </a:pPr>
            <a:r>
              <a:rPr lang="en-US" dirty="0"/>
              <a:t>WILMA ARLENE TWO CAROL </a:t>
            </a:r>
            <a:r>
              <a:rPr lang="en-US" dirty="0" err="1"/>
              <a:t>CAROL</a:t>
            </a:r>
            <a:r>
              <a:rPr lang="en-US" dirty="0"/>
              <a:t> NANCY</a:t>
            </a:r>
          </a:p>
          <a:p>
            <a:pPr lvl="1">
              <a:spcBef>
                <a:spcPts val="2400"/>
              </a:spcBef>
            </a:pPr>
            <a:r>
              <a:rPr lang="en-US" dirty="0"/>
              <a:t>WILLY AFRICA TWO CHARLIE CHAN’S NEPHEW</a:t>
            </a:r>
          </a:p>
          <a:p>
            <a:pPr lvl="1">
              <a:spcBef>
                <a:spcPts val="2400"/>
              </a:spcBef>
            </a:pPr>
            <a:r>
              <a:rPr lang="en-US" dirty="0"/>
              <a:t>WIESBADEN ALTENBERG ZWEI COLOGNE </a:t>
            </a:r>
            <a:r>
              <a:rPr lang="en-US" dirty="0" err="1"/>
              <a:t>COLOGNE</a:t>
            </a:r>
            <a:r>
              <a:rPr lang="en-US" dirty="0"/>
              <a:t> NURNBERG</a:t>
            </a:r>
          </a:p>
          <a:p>
            <a:pPr>
              <a:spcBef>
                <a:spcPts val="2400"/>
              </a:spcBef>
            </a:pPr>
            <a:r>
              <a:rPr lang="en-US" dirty="0"/>
              <a:t>Standard phonetics established by ITU primarily for air traffic control</a:t>
            </a:r>
          </a:p>
          <a:p>
            <a:pPr>
              <a:spcBef>
                <a:spcPts val="2400"/>
              </a:spcBef>
            </a:pPr>
            <a:r>
              <a:rPr lang="en-US" dirty="0"/>
              <a:t>Also properly pronounce phonetics and numbers!</a:t>
            </a:r>
          </a:p>
        </p:txBody>
      </p:sp>
      <p:pic>
        <p:nvPicPr>
          <p:cNvPr id="13314" name="Picture 2" descr="See the source image">
            <a:extLst>
              <a:ext uri="{FF2B5EF4-FFF2-40B4-BE49-F238E27FC236}">
                <a16:creationId xmlns:a16="http://schemas.microsoft.com/office/drawing/2014/main" id="{F7A5F151-52E4-4319-B5FA-A388589A5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1" y="115128"/>
            <a:ext cx="3978964" cy="201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anim calcmode="lin" valueType="num">
                                      <p:cBhvr additive="base">
                                        <p:cTn id="29"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xEl>
                                              <p:pRg st="6" end="6"/>
                                            </p:txEl>
                                          </p:spTgt>
                                        </p:tgtEl>
                                        <p:attrNameLst>
                                          <p:attrName>style.visibility</p:attrName>
                                        </p:attrNameLst>
                                      </p:cBhvr>
                                      <p:to>
                                        <p:strVal val="visible"/>
                                      </p:to>
                                    </p:set>
                                    <p:anim calcmode="lin" valueType="num">
                                      <p:cBhvr additive="base">
                                        <p:cTn id="35"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anim calcmode="lin" valueType="num">
                                      <p:cBhvr additive="base">
                                        <p:cTn id="41"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E8663-9D7A-433E-B4A3-17D0590EB5E3}"/>
              </a:ext>
            </a:extLst>
          </p:cNvPr>
          <p:cNvSpPr txBox="1"/>
          <p:nvPr/>
        </p:nvSpPr>
        <p:spPr>
          <a:xfrm>
            <a:off x="2424112" y="295275"/>
            <a:ext cx="2581275" cy="6494085"/>
          </a:xfrm>
          <a:prstGeom prst="rect">
            <a:avLst/>
          </a:prstGeom>
          <a:noFill/>
        </p:spPr>
        <p:txBody>
          <a:bodyPr wrap="square" rtlCol="0">
            <a:spAutoFit/>
          </a:bodyPr>
          <a:lstStyle/>
          <a:p>
            <a:r>
              <a:rPr lang="en-US" sz="3200" dirty="0"/>
              <a:t>Alpha</a:t>
            </a:r>
          </a:p>
          <a:p>
            <a:r>
              <a:rPr lang="en-US" sz="3200" dirty="0"/>
              <a:t>Bravo</a:t>
            </a:r>
          </a:p>
          <a:p>
            <a:r>
              <a:rPr lang="en-US" sz="3200" dirty="0"/>
              <a:t>Charlie</a:t>
            </a:r>
          </a:p>
          <a:p>
            <a:r>
              <a:rPr lang="en-US" sz="3200" dirty="0"/>
              <a:t>Delta</a:t>
            </a:r>
          </a:p>
          <a:p>
            <a:r>
              <a:rPr lang="en-US" sz="3200" dirty="0"/>
              <a:t>Echo</a:t>
            </a:r>
          </a:p>
          <a:p>
            <a:r>
              <a:rPr lang="en-US" sz="3200" dirty="0"/>
              <a:t>Foxtrot</a:t>
            </a:r>
          </a:p>
          <a:p>
            <a:r>
              <a:rPr lang="en-US" sz="3200" dirty="0"/>
              <a:t>Golf</a:t>
            </a:r>
          </a:p>
          <a:p>
            <a:r>
              <a:rPr lang="en-US" sz="3200" dirty="0"/>
              <a:t>Hotel</a:t>
            </a:r>
          </a:p>
          <a:p>
            <a:r>
              <a:rPr lang="en-US" sz="3200" dirty="0"/>
              <a:t>India</a:t>
            </a:r>
          </a:p>
          <a:p>
            <a:r>
              <a:rPr lang="en-US" sz="3200" dirty="0"/>
              <a:t>Juliet</a:t>
            </a:r>
          </a:p>
          <a:p>
            <a:r>
              <a:rPr lang="en-US" sz="3200" dirty="0"/>
              <a:t>Kilo</a:t>
            </a:r>
          </a:p>
          <a:p>
            <a:r>
              <a:rPr lang="en-US" sz="3200" dirty="0"/>
              <a:t>Lima</a:t>
            </a:r>
          </a:p>
          <a:p>
            <a:r>
              <a:rPr lang="en-US" sz="3200" dirty="0"/>
              <a:t>Mike</a:t>
            </a:r>
          </a:p>
        </p:txBody>
      </p:sp>
      <p:sp>
        <p:nvSpPr>
          <p:cNvPr id="3" name="TextBox 2">
            <a:extLst>
              <a:ext uri="{FF2B5EF4-FFF2-40B4-BE49-F238E27FC236}">
                <a16:creationId xmlns:a16="http://schemas.microsoft.com/office/drawing/2014/main" id="{F21245B3-4BF3-4DDE-A0D7-DB93EDC8B884}"/>
              </a:ext>
            </a:extLst>
          </p:cNvPr>
          <p:cNvSpPr txBox="1"/>
          <p:nvPr/>
        </p:nvSpPr>
        <p:spPr>
          <a:xfrm>
            <a:off x="5400675" y="295275"/>
            <a:ext cx="2895600" cy="6001643"/>
          </a:xfrm>
          <a:prstGeom prst="rect">
            <a:avLst/>
          </a:prstGeom>
          <a:noFill/>
        </p:spPr>
        <p:txBody>
          <a:bodyPr wrap="square" rtlCol="0">
            <a:spAutoFit/>
          </a:bodyPr>
          <a:lstStyle/>
          <a:p>
            <a:r>
              <a:rPr lang="en-US" sz="3200" dirty="0"/>
              <a:t>November</a:t>
            </a:r>
          </a:p>
          <a:p>
            <a:r>
              <a:rPr lang="en-US" sz="3200" dirty="0"/>
              <a:t>Oscar</a:t>
            </a:r>
          </a:p>
          <a:p>
            <a:r>
              <a:rPr lang="en-US" sz="3200" dirty="0"/>
              <a:t>Papa</a:t>
            </a:r>
          </a:p>
          <a:p>
            <a:r>
              <a:rPr lang="en-US" sz="3200" dirty="0"/>
              <a:t>Quebec</a:t>
            </a:r>
          </a:p>
          <a:p>
            <a:r>
              <a:rPr lang="en-US" sz="3200" dirty="0"/>
              <a:t>Romeo</a:t>
            </a:r>
          </a:p>
          <a:p>
            <a:r>
              <a:rPr lang="en-US" sz="3200" dirty="0"/>
              <a:t>Sierra</a:t>
            </a:r>
          </a:p>
          <a:p>
            <a:r>
              <a:rPr lang="en-US" sz="3200" dirty="0"/>
              <a:t>Tango</a:t>
            </a:r>
          </a:p>
          <a:p>
            <a:r>
              <a:rPr lang="en-US" sz="3200" dirty="0"/>
              <a:t>Uniform</a:t>
            </a:r>
          </a:p>
          <a:p>
            <a:r>
              <a:rPr lang="en-US" sz="3200" dirty="0"/>
              <a:t>Victor</a:t>
            </a:r>
          </a:p>
          <a:p>
            <a:r>
              <a:rPr lang="en-US" sz="3200" dirty="0"/>
              <a:t>Whisky</a:t>
            </a:r>
          </a:p>
          <a:p>
            <a:r>
              <a:rPr lang="en-US" sz="3200" dirty="0"/>
              <a:t>X-Ray</a:t>
            </a:r>
          </a:p>
          <a:p>
            <a:r>
              <a:rPr lang="en-US" sz="3200" dirty="0"/>
              <a:t>Zulu</a:t>
            </a:r>
          </a:p>
        </p:txBody>
      </p:sp>
      <p:sp>
        <p:nvSpPr>
          <p:cNvPr id="4" name="TextBox 3">
            <a:extLst>
              <a:ext uri="{FF2B5EF4-FFF2-40B4-BE49-F238E27FC236}">
                <a16:creationId xmlns:a16="http://schemas.microsoft.com/office/drawing/2014/main" id="{2CD14CDC-588A-4B8B-B24D-952D09F1FCF3}"/>
              </a:ext>
            </a:extLst>
          </p:cNvPr>
          <p:cNvSpPr txBox="1"/>
          <p:nvPr/>
        </p:nvSpPr>
        <p:spPr>
          <a:xfrm>
            <a:off x="8443913" y="433774"/>
            <a:ext cx="2247900" cy="4401205"/>
          </a:xfrm>
          <a:prstGeom prst="rect">
            <a:avLst/>
          </a:prstGeom>
          <a:noFill/>
        </p:spPr>
        <p:txBody>
          <a:bodyPr wrap="square" rtlCol="0">
            <a:spAutoFit/>
          </a:bodyPr>
          <a:lstStyle/>
          <a:p>
            <a:r>
              <a:rPr lang="en-US" sz="2800" dirty="0"/>
              <a:t>1 – </a:t>
            </a:r>
            <a:r>
              <a:rPr lang="en-US" sz="2800" dirty="0" err="1"/>
              <a:t>Wahn</a:t>
            </a:r>
            <a:endParaRPr lang="en-US" sz="2800" dirty="0"/>
          </a:p>
          <a:p>
            <a:r>
              <a:rPr lang="en-US" sz="2800" dirty="0"/>
              <a:t>2 – Too</a:t>
            </a:r>
          </a:p>
          <a:p>
            <a:r>
              <a:rPr lang="en-US" sz="2800" dirty="0"/>
              <a:t>3 – </a:t>
            </a:r>
            <a:r>
              <a:rPr lang="en-US" sz="2800" dirty="0" err="1"/>
              <a:t>Tha-ree</a:t>
            </a:r>
            <a:endParaRPr lang="en-US" sz="2800" dirty="0"/>
          </a:p>
          <a:p>
            <a:r>
              <a:rPr lang="en-US" sz="2800" dirty="0"/>
              <a:t>4 – </a:t>
            </a:r>
            <a:r>
              <a:rPr lang="en-US" sz="2800" dirty="0" err="1"/>
              <a:t>Fo</a:t>
            </a:r>
            <a:r>
              <a:rPr lang="en-US" sz="2800" dirty="0"/>
              <a:t>-are</a:t>
            </a:r>
          </a:p>
          <a:p>
            <a:r>
              <a:rPr lang="en-US" sz="2800" dirty="0"/>
              <a:t>5 – Fife</a:t>
            </a:r>
          </a:p>
          <a:p>
            <a:r>
              <a:rPr lang="en-US" sz="2800" dirty="0"/>
              <a:t>6 – Six</a:t>
            </a:r>
          </a:p>
          <a:p>
            <a:r>
              <a:rPr lang="en-US" sz="2800" dirty="0"/>
              <a:t>7 – Se-van</a:t>
            </a:r>
          </a:p>
          <a:p>
            <a:r>
              <a:rPr lang="en-US" sz="2800" dirty="0"/>
              <a:t>8 – Ate</a:t>
            </a:r>
          </a:p>
          <a:p>
            <a:r>
              <a:rPr lang="en-US" sz="2800" dirty="0"/>
              <a:t>9 – Niner</a:t>
            </a:r>
          </a:p>
          <a:p>
            <a:r>
              <a:rPr lang="en-US" sz="2800" dirty="0"/>
              <a:t>0 – Zee-row</a:t>
            </a:r>
          </a:p>
        </p:txBody>
      </p:sp>
      <p:pic>
        <p:nvPicPr>
          <p:cNvPr id="16386" name="Picture 2" descr="See the source image">
            <a:extLst>
              <a:ext uri="{FF2B5EF4-FFF2-40B4-BE49-F238E27FC236}">
                <a16:creationId xmlns:a16="http://schemas.microsoft.com/office/drawing/2014/main" id="{E31F8493-9DD7-493A-A3F4-48A0BE0C4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4" y="658124"/>
            <a:ext cx="1581150" cy="175717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ee the source image">
            <a:extLst>
              <a:ext uri="{FF2B5EF4-FFF2-40B4-BE49-F238E27FC236}">
                <a16:creationId xmlns:a16="http://schemas.microsoft.com/office/drawing/2014/main" id="{B4EA7108-E4AB-4314-9085-D9B19DD7A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029315" y="4614147"/>
            <a:ext cx="1620272" cy="181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1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5998-E9C8-45A5-82DF-90DB79318FE4}"/>
              </a:ext>
            </a:extLst>
          </p:cNvPr>
          <p:cNvSpPr>
            <a:spLocks noGrp="1"/>
          </p:cNvSpPr>
          <p:nvPr>
            <p:ph type="title"/>
          </p:nvPr>
        </p:nvSpPr>
        <p:spPr>
          <a:xfrm>
            <a:off x="345177" y="383917"/>
            <a:ext cx="10515600" cy="949325"/>
          </a:xfrm>
        </p:spPr>
        <p:txBody>
          <a:bodyPr/>
          <a:lstStyle/>
          <a:p>
            <a:r>
              <a:rPr lang="en-US" b="1" i="1" u="sng" dirty="0"/>
              <a:t>Example Situation:</a:t>
            </a:r>
          </a:p>
        </p:txBody>
      </p:sp>
      <p:sp>
        <p:nvSpPr>
          <p:cNvPr id="3" name="Flowchart: Process 2">
            <a:extLst>
              <a:ext uri="{FF2B5EF4-FFF2-40B4-BE49-F238E27FC236}">
                <a16:creationId xmlns:a16="http://schemas.microsoft.com/office/drawing/2014/main" id="{53958C1E-EEFB-4414-B8E5-7F8E797FF9F9}"/>
              </a:ext>
            </a:extLst>
          </p:cNvPr>
          <p:cNvSpPr/>
          <p:nvPr/>
        </p:nvSpPr>
        <p:spPr>
          <a:xfrm>
            <a:off x="3090862" y="2323338"/>
            <a:ext cx="914400"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SP-1</a:t>
            </a:r>
          </a:p>
        </p:txBody>
      </p:sp>
      <p:sp>
        <p:nvSpPr>
          <p:cNvPr id="4" name="Flowchart: Process 3">
            <a:extLst>
              <a:ext uri="{FF2B5EF4-FFF2-40B4-BE49-F238E27FC236}">
                <a16:creationId xmlns:a16="http://schemas.microsoft.com/office/drawing/2014/main" id="{F9D33EF9-B9B3-416E-9163-AC5FBAEF04F5}"/>
              </a:ext>
            </a:extLst>
          </p:cNvPr>
          <p:cNvSpPr/>
          <p:nvPr/>
        </p:nvSpPr>
        <p:spPr>
          <a:xfrm>
            <a:off x="3090862" y="5636514"/>
            <a:ext cx="914400" cy="612648"/>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FD-1</a:t>
            </a:r>
          </a:p>
        </p:txBody>
      </p:sp>
      <p:sp>
        <p:nvSpPr>
          <p:cNvPr id="5" name="Flowchart: Process 4">
            <a:extLst>
              <a:ext uri="{FF2B5EF4-FFF2-40B4-BE49-F238E27FC236}">
                <a16:creationId xmlns:a16="http://schemas.microsoft.com/office/drawing/2014/main" id="{EC60AA0B-C4DC-436F-B982-A9DBFE7DC9A6}"/>
              </a:ext>
            </a:extLst>
          </p:cNvPr>
          <p:cNvSpPr/>
          <p:nvPr/>
        </p:nvSpPr>
        <p:spPr>
          <a:xfrm>
            <a:off x="3548062" y="3979926"/>
            <a:ext cx="1657350" cy="612648"/>
          </a:xfrm>
          <a:prstGeom prst="flowChartProcess">
            <a:avLst/>
          </a:prstGeom>
          <a:solidFill>
            <a:srgbClr val="33EE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Incident Command HQ</a:t>
            </a:r>
          </a:p>
        </p:txBody>
      </p:sp>
      <p:sp>
        <p:nvSpPr>
          <p:cNvPr id="6" name="Flowchart: Process 5">
            <a:extLst>
              <a:ext uri="{FF2B5EF4-FFF2-40B4-BE49-F238E27FC236}">
                <a16:creationId xmlns:a16="http://schemas.microsoft.com/office/drawing/2014/main" id="{CDA5C9C0-2277-48B8-8695-86FA51BF5CE9}"/>
              </a:ext>
            </a:extLst>
          </p:cNvPr>
          <p:cNvSpPr/>
          <p:nvPr/>
        </p:nvSpPr>
        <p:spPr>
          <a:xfrm>
            <a:off x="1457324" y="2303526"/>
            <a:ext cx="962025" cy="668274"/>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SITE-1</a:t>
            </a:r>
          </a:p>
        </p:txBody>
      </p:sp>
      <p:sp>
        <p:nvSpPr>
          <p:cNvPr id="7" name="Flowchart: Process 6">
            <a:extLst>
              <a:ext uri="{FF2B5EF4-FFF2-40B4-BE49-F238E27FC236}">
                <a16:creationId xmlns:a16="http://schemas.microsoft.com/office/drawing/2014/main" id="{02E9F132-A3C7-42FA-82C0-C147E4B0337D}"/>
              </a:ext>
            </a:extLst>
          </p:cNvPr>
          <p:cNvSpPr/>
          <p:nvPr/>
        </p:nvSpPr>
        <p:spPr>
          <a:xfrm>
            <a:off x="914400" y="3414522"/>
            <a:ext cx="914400" cy="612648"/>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SITE-2</a:t>
            </a:r>
          </a:p>
        </p:txBody>
      </p:sp>
      <p:sp>
        <p:nvSpPr>
          <p:cNvPr id="8" name="Flowchart: Process 7">
            <a:extLst>
              <a:ext uri="{FF2B5EF4-FFF2-40B4-BE49-F238E27FC236}">
                <a16:creationId xmlns:a16="http://schemas.microsoft.com/office/drawing/2014/main" id="{83C23806-E004-4FB9-A29F-EDFF29BE2C77}"/>
              </a:ext>
            </a:extLst>
          </p:cNvPr>
          <p:cNvSpPr/>
          <p:nvPr/>
        </p:nvSpPr>
        <p:spPr>
          <a:xfrm>
            <a:off x="914400" y="4525518"/>
            <a:ext cx="914400" cy="612648"/>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SITE-3</a:t>
            </a:r>
          </a:p>
        </p:txBody>
      </p:sp>
      <p:sp>
        <p:nvSpPr>
          <p:cNvPr id="9" name="Flowchart: Process 8">
            <a:extLst>
              <a:ext uri="{FF2B5EF4-FFF2-40B4-BE49-F238E27FC236}">
                <a16:creationId xmlns:a16="http://schemas.microsoft.com/office/drawing/2014/main" id="{7357E262-2C9F-40C0-8B19-9A8B92CDCF56}"/>
              </a:ext>
            </a:extLst>
          </p:cNvPr>
          <p:cNvSpPr/>
          <p:nvPr/>
        </p:nvSpPr>
        <p:spPr>
          <a:xfrm>
            <a:off x="1457325" y="5636514"/>
            <a:ext cx="914400" cy="612648"/>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FA-1</a:t>
            </a:r>
          </a:p>
        </p:txBody>
      </p:sp>
      <p:sp>
        <p:nvSpPr>
          <p:cNvPr id="10" name="Flowchart: Process 9">
            <a:extLst>
              <a:ext uri="{FF2B5EF4-FFF2-40B4-BE49-F238E27FC236}">
                <a16:creationId xmlns:a16="http://schemas.microsoft.com/office/drawing/2014/main" id="{B8A9D2B3-2BB0-48D3-BA8A-2C4883C99D23}"/>
              </a:ext>
            </a:extLst>
          </p:cNvPr>
          <p:cNvSpPr/>
          <p:nvPr/>
        </p:nvSpPr>
        <p:spPr>
          <a:xfrm>
            <a:off x="6555581" y="3979926"/>
            <a:ext cx="1657350" cy="612648"/>
          </a:xfrm>
          <a:prstGeom prst="flowChartProcess">
            <a:avLst/>
          </a:prstGeom>
          <a:solidFill>
            <a:srgbClr val="33EE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Relay Station</a:t>
            </a:r>
          </a:p>
        </p:txBody>
      </p:sp>
      <p:sp>
        <p:nvSpPr>
          <p:cNvPr id="11" name="Flowchart: Process 10">
            <a:extLst>
              <a:ext uri="{FF2B5EF4-FFF2-40B4-BE49-F238E27FC236}">
                <a16:creationId xmlns:a16="http://schemas.microsoft.com/office/drawing/2014/main" id="{205EC16D-9D4F-4B0E-ACBA-6F967A67D513}"/>
              </a:ext>
            </a:extLst>
          </p:cNvPr>
          <p:cNvSpPr/>
          <p:nvPr/>
        </p:nvSpPr>
        <p:spPr>
          <a:xfrm>
            <a:off x="9563100" y="3979926"/>
            <a:ext cx="1657350" cy="612648"/>
          </a:xfrm>
          <a:prstGeom prst="flowChartProcess">
            <a:avLst/>
          </a:prstGeom>
          <a:solidFill>
            <a:srgbClr val="33EE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County EOC</a:t>
            </a:r>
          </a:p>
        </p:txBody>
      </p:sp>
      <p:cxnSp>
        <p:nvCxnSpPr>
          <p:cNvPr id="13" name="Straight Arrow Connector 12">
            <a:extLst>
              <a:ext uri="{FF2B5EF4-FFF2-40B4-BE49-F238E27FC236}">
                <a16:creationId xmlns:a16="http://schemas.microsoft.com/office/drawing/2014/main" id="{2399130D-D7B6-46D5-9C85-07DB8A71E37F}"/>
              </a:ext>
            </a:extLst>
          </p:cNvPr>
          <p:cNvCxnSpPr>
            <a:stCxn id="3" idx="2"/>
            <a:endCxn id="5" idx="0"/>
          </p:cNvCxnSpPr>
          <p:nvPr/>
        </p:nvCxnSpPr>
        <p:spPr>
          <a:xfrm>
            <a:off x="3548062" y="2935986"/>
            <a:ext cx="828675" cy="10439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9F7761-69F7-4071-84A0-56D5000C6FE1}"/>
              </a:ext>
            </a:extLst>
          </p:cNvPr>
          <p:cNvCxnSpPr>
            <a:cxnSpLocks/>
          </p:cNvCxnSpPr>
          <p:nvPr/>
        </p:nvCxnSpPr>
        <p:spPr>
          <a:xfrm>
            <a:off x="2419349" y="3000375"/>
            <a:ext cx="1128713" cy="10153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242790B-A73C-4E60-9BD2-568DA1FF3330}"/>
              </a:ext>
            </a:extLst>
          </p:cNvPr>
          <p:cNvCxnSpPr>
            <a:stCxn id="7" idx="3"/>
            <a:endCxn id="5" idx="1"/>
          </p:cNvCxnSpPr>
          <p:nvPr/>
        </p:nvCxnSpPr>
        <p:spPr>
          <a:xfrm>
            <a:off x="1828800" y="3720846"/>
            <a:ext cx="1719262" cy="5654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810A0FF-EC36-42EB-935E-3E3594BE8C85}"/>
              </a:ext>
            </a:extLst>
          </p:cNvPr>
          <p:cNvCxnSpPr>
            <a:stCxn id="8" idx="3"/>
            <a:endCxn id="5" idx="1"/>
          </p:cNvCxnSpPr>
          <p:nvPr/>
        </p:nvCxnSpPr>
        <p:spPr>
          <a:xfrm flipV="1">
            <a:off x="1828800" y="4286250"/>
            <a:ext cx="1719262" cy="5455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123D55D-5F10-45E3-B798-8AF6492DB78E}"/>
              </a:ext>
            </a:extLst>
          </p:cNvPr>
          <p:cNvCxnSpPr/>
          <p:nvPr/>
        </p:nvCxnSpPr>
        <p:spPr>
          <a:xfrm flipV="1">
            <a:off x="2371724" y="4592574"/>
            <a:ext cx="1176338" cy="10439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FC88B98-3646-4E10-BDFF-388CD59F8AB5}"/>
              </a:ext>
            </a:extLst>
          </p:cNvPr>
          <p:cNvCxnSpPr>
            <a:stCxn id="4" idx="0"/>
            <a:endCxn id="5" idx="2"/>
          </p:cNvCxnSpPr>
          <p:nvPr/>
        </p:nvCxnSpPr>
        <p:spPr>
          <a:xfrm flipV="1">
            <a:off x="3548062" y="4592574"/>
            <a:ext cx="828675" cy="10439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6B5C89E-C686-485B-8EE3-942231B19E6C}"/>
              </a:ext>
            </a:extLst>
          </p:cNvPr>
          <p:cNvCxnSpPr>
            <a:stCxn id="5" idx="3"/>
            <a:endCxn id="10" idx="1"/>
          </p:cNvCxnSpPr>
          <p:nvPr/>
        </p:nvCxnSpPr>
        <p:spPr>
          <a:xfrm>
            <a:off x="5205412" y="4286250"/>
            <a:ext cx="13501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5DC1F7F-72CF-4CB2-9236-FACB67F89C70}"/>
              </a:ext>
            </a:extLst>
          </p:cNvPr>
          <p:cNvCxnSpPr>
            <a:stCxn id="10" idx="3"/>
            <a:endCxn id="11" idx="1"/>
          </p:cNvCxnSpPr>
          <p:nvPr/>
        </p:nvCxnSpPr>
        <p:spPr>
          <a:xfrm>
            <a:off x="8212931" y="4286250"/>
            <a:ext cx="13501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2F1940-EFCD-4489-A96C-065D6709DEF4}"/>
              </a:ext>
            </a:extLst>
          </p:cNvPr>
          <p:cNvSpPr txBox="1"/>
          <p:nvPr/>
        </p:nvSpPr>
        <p:spPr>
          <a:xfrm>
            <a:off x="1273104" y="1639800"/>
            <a:ext cx="2732158" cy="369332"/>
          </a:xfrm>
          <a:prstGeom prst="rect">
            <a:avLst/>
          </a:prstGeom>
          <a:noFill/>
        </p:spPr>
        <p:txBody>
          <a:bodyPr wrap="none" rtlCol="0">
            <a:spAutoFit/>
          </a:bodyPr>
          <a:lstStyle/>
          <a:p>
            <a:r>
              <a:rPr lang="en-US" dirty="0"/>
              <a:t>Incident Site in Deep Valley</a:t>
            </a:r>
          </a:p>
        </p:txBody>
      </p:sp>
      <p:sp>
        <p:nvSpPr>
          <p:cNvPr id="31" name="TextBox 30">
            <a:extLst>
              <a:ext uri="{FF2B5EF4-FFF2-40B4-BE49-F238E27FC236}">
                <a16:creationId xmlns:a16="http://schemas.microsoft.com/office/drawing/2014/main" id="{D70BF9FD-E6CD-40E9-9A6A-EA05E582A429}"/>
              </a:ext>
            </a:extLst>
          </p:cNvPr>
          <p:cNvSpPr txBox="1"/>
          <p:nvPr/>
        </p:nvSpPr>
        <p:spPr>
          <a:xfrm>
            <a:off x="6555581" y="3062614"/>
            <a:ext cx="1463093" cy="646331"/>
          </a:xfrm>
          <a:prstGeom prst="rect">
            <a:avLst/>
          </a:prstGeom>
          <a:noFill/>
        </p:spPr>
        <p:txBody>
          <a:bodyPr wrap="none" rtlCol="0">
            <a:spAutoFit/>
          </a:bodyPr>
          <a:lstStyle/>
          <a:p>
            <a:pPr algn="ctr"/>
            <a:r>
              <a:rPr lang="en-US" dirty="0"/>
              <a:t>…on nearby</a:t>
            </a:r>
          </a:p>
          <a:p>
            <a:pPr algn="ctr"/>
            <a:r>
              <a:rPr lang="en-US" dirty="0"/>
              <a:t>mountain top</a:t>
            </a:r>
          </a:p>
        </p:txBody>
      </p:sp>
      <p:pic>
        <p:nvPicPr>
          <p:cNvPr id="3074" name="Picture 2" descr="See the source image">
            <a:extLst>
              <a:ext uri="{FF2B5EF4-FFF2-40B4-BE49-F238E27FC236}">
                <a16:creationId xmlns:a16="http://schemas.microsoft.com/office/drawing/2014/main" id="{42D11F0E-C12C-46B3-A8BE-3DCE0C15B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412" y="331074"/>
            <a:ext cx="6667500" cy="260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633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4CF8-786B-48B5-A3DA-A0890F984DAC}"/>
              </a:ext>
            </a:extLst>
          </p:cNvPr>
          <p:cNvSpPr>
            <a:spLocks noGrp="1"/>
          </p:cNvSpPr>
          <p:nvPr>
            <p:ph type="title"/>
          </p:nvPr>
        </p:nvSpPr>
        <p:spPr/>
        <p:txBody>
          <a:bodyPr/>
          <a:lstStyle/>
          <a:p>
            <a:r>
              <a:rPr lang="en-US" b="1" i="1" u="sng" dirty="0"/>
              <a:t>Pro-words…</a:t>
            </a:r>
          </a:p>
        </p:txBody>
      </p:sp>
      <p:sp>
        <p:nvSpPr>
          <p:cNvPr id="3" name="Content Placeholder 2">
            <a:extLst>
              <a:ext uri="{FF2B5EF4-FFF2-40B4-BE49-F238E27FC236}">
                <a16:creationId xmlns:a16="http://schemas.microsoft.com/office/drawing/2014/main" id="{ADDC7177-B107-4602-9E7B-496D1BC5A0E2}"/>
              </a:ext>
            </a:extLst>
          </p:cNvPr>
          <p:cNvSpPr>
            <a:spLocks noGrp="1"/>
          </p:cNvSpPr>
          <p:nvPr>
            <p:ph idx="1"/>
          </p:nvPr>
        </p:nvSpPr>
        <p:spPr/>
        <p:txBody>
          <a:bodyPr/>
          <a:lstStyle/>
          <a:p>
            <a:pPr>
              <a:spcBef>
                <a:spcPts val="2400"/>
              </a:spcBef>
            </a:pPr>
            <a:r>
              <a:rPr lang="en-US" dirty="0"/>
              <a:t>“Pro-words” are words or phrases PRECEEDING the word “group” to help understand the group on-the-air.</a:t>
            </a:r>
          </a:p>
          <a:p>
            <a:pPr>
              <a:spcBef>
                <a:spcPts val="2400"/>
              </a:spcBef>
            </a:pPr>
            <a:r>
              <a:rPr lang="en-US" dirty="0"/>
              <a:t>There are some “rules” for the use of pro-words that are easy to memorize… but…</a:t>
            </a:r>
          </a:p>
          <a:p>
            <a:pPr>
              <a:spcBef>
                <a:spcPts val="2400"/>
              </a:spcBef>
            </a:pPr>
            <a:r>
              <a:rPr lang="en-US" dirty="0"/>
              <a:t>…improper use of pro-words is one of the most common errors when sending/relaying traffic (messages).</a:t>
            </a:r>
          </a:p>
          <a:p>
            <a:pPr>
              <a:spcBef>
                <a:spcPts val="2400"/>
              </a:spcBef>
            </a:pPr>
            <a:r>
              <a:rPr lang="en-US" dirty="0"/>
              <a:t>Here’s some pro-words and their “rules” </a:t>
            </a:r>
          </a:p>
        </p:txBody>
      </p:sp>
      <p:sp>
        <p:nvSpPr>
          <p:cNvPr id="4" name="Arrow: Right 3">
            <a:extLst>
              <a:ext uri="{FF2B5EF4-FFF2-40B4-BE49-F238E27FC236}">
                <a16:creationId xmlns:a16="http://schemas.microsoft.com/office/drawing/2014/main" id="{3E14335A-D0CE-4FED-9FD4-CEF3521954AB}"/>
              </a:ext>
            </a:extLst>
          </p:cNvPr>
          <p:cNvSpPr/>
          <p:nvPr/>
        </p:nvSpPr>
        <p:spPr>
          <a:xfrm>
            <a:off x="7086599" y="5038725"/>
            <a:ext cx="444817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61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F083-7064-4C3C-9537-2665189C87B9}"/>
              </a:ext>
            </a:extLst>
          </p:cNvPr>
          <p:cNvSpPr>
            <a:spLocks noGrp="1"/>
          </p:cNvSpPr>
          <p:nvPr>
            <p:ph type="title"/>
          </p:nvPr>
        </p:nvSpPr>
        <p:spPr>
          <a:xfrm>
            <a:off x="838200" y="365126"/>
            <a:ext cx="9011478" cy="692150"/>
          </a:xfrm>
        </p:spPr>
        <p:txBody>
          <a:bodyPr>
            <a:normAutofit fontScale="90000"/>
          </a:bodyPr>
          <a:lstStyle/>
          <a:p>
            <a:r>
              <a:rPr lang="en-US" b="1" i="1" u="sng" dirty="0"/>
              <a:t>Pro-words…  Numbers and the “Rule of 3’s”</a:t>
            </a:r>
          </a:p>
        </p:txBody>
      </p:sp>
      <p:sp>
        <p:nvSpPr>
          <p:cNvPr id="3" name="Content Placeholder 2">
            <a:extLst>
              <a:ext uri="{FF2B5EF4-FFF2-40B4-BE49-F238E27FC236}">
                <a16:creationId xmlns:a16="http://schemas.microsoft.com/office/drawing/2014/main" id="{E4DBE5B2-08AD-4881-B653-D7EB36550B92}"/>
              </a:ext>
            </a:extLst>
          </p:cNvPr>
          <p:cNvSpPr>
            <a:spLocks noGrp="1"/>
          </p:cNvSpPr>
          <p:nvPr>
            <p:ph idx="1"/>
          </p:nvPr>
        </p:nvSpPr>
        <p:spPr>
          <a:xfrm>
            <a:off x="219075" y="1253330"/>
            <a:ext cx="11558795" cy="5445644"/>
          </a:xfrm>
        </p:spPr>
        <p:txBody>
          <a:bodyPr>
            <a:normAutofit lnSpcReduction="10000"/>
          </a:bodyPr>
          <a:lstStyle/>
          <a:p>
            <a:r>
              <a:rPr lang="en-US" dirty="0"/>
              <a:t>For a word group consisting of 1 – 3 numbers, use the pro-word “</a:t>
            </a:r>
            <a:r>
              <a:rPr lang="en-US" b="1" i="1" u="sng" dirty="0"/>
              <a:t>FIGURE(S)”</a:t>
            </a:r>
          </a:p>
          <a:p>
            <a:pPr lvl="1"/>
            <a:r>
              <a:rPr lang="en-US" dirty="0"/>
              <a:t>5 = “FIGURE FIFE”</a:t>
            </a:r>
          </a:p>
          <a:p>
            <a:pPr lvl="1"/>
            <a:r>
              <a:rPr lang="en-US" dirty="0"/>
              <a:t>59 = “FIGURES FIFE NINER”</a:t>
            </a:r>
          </a:p>
          <a:p>
            <a:pPr lvl="1"/>
            <a:r>
              <a:rPr lang="en-US" dirty="0"/>
              <a:t>509 = “FIGURES FIFE ZERO NINER”</a:t>
            </a:r>
          </a:p>
          <a:p>
            <a:pPr lvl="1"/>
            <a:endParaRPr lang="en-US" dirty="0"/>
          </a:p>
          <a:p>
            <a:r>
              <a:rPr lang="en-US" dirty="0"/>
              <a:t>For a word group consisting of 4 or more numbers, use the pro-word “</a:t>
            </a:r>
            <a:r>
              <a:rPr lang="en-US" b="1" i="1" u="sng" dirty="0"/>
              <a:t>NUMBER GROUP</a:t>
            </a:r>
            <a:r>
              <a:rPr lang="en-US" dirty="0"/>
              <a:t>”</a:t>
            </a:r>
          </a:p>
          <a:p>
            <a:pPr lvl="1"/>
            <a:r>
              <a:rPr lang="en-US" dirty="0"/>
              <a:t>1234 = “NUMBER GROUP ONE TWO THREE FOUR”</a:t>
            </a:r>
          </a:p>
          <a:p>
            <a:pPr lvl="1"/>
            <a:r>
              <a:rPr lang="en-US" dirty="0"/>
              <a:t>98765 = “NUMBER GROUP NINER EIGHT SEVEN SIX FIFE”</a:t>
            </a:r>
          </a:p>
          <a:p>
            <a:pPr lvl="1"/>
            <a:endParaRPr lang="en-US" dirty="0"/>
          </a:p>
          <a:p>
            <a:r>
              <a:rPr lang="en-US" dirty="0"/>
              <a:t>For a word group with both numbers and letters, use the pro-word “</a:t>
            </a:r>
            <a:r>
              <a:rPr lang="en-US" b="1" i="1" u="sng" dirty="0"/>
              <a:t>MIXED GROUP</a:t>
            </a:r>
            <a:r>
              <a:rPr lang="en-US" dirty="0"/>
              <a:t>”</a:t>
            </a:r>
          </a:p>
          <a:p>
            <a:pPr lvl="1"/>
            <a:r>
              <a:rPr lang="en-US" dirty="0"/>
              <a:t>4TH = “MIXED GROUP FOUR TANGO HOTEL”</a:t>
            </a:r>
          </a:p>
          <a:p>
            <a:pPr lvl="1"/>
            <a:r>
              <a:rPr lang="en-US" dirty="0"/>
              <a:t>3918KHZ = “MIXED GROUP THREE NINER ONE EIGHT KILO HOTEL ZULU”</a:t>
            </a:r>
          </a:p>
        </p:txBody>
      </p:sp>
      <p:pic>
        <p:nvPicPr>
          <p:cNvPr id="14338" name="Picture 2" descr="See the source image">
            <a:extLst>
              <a:ext uri="{FF2B5EF4-FFF2-40B4-BE49-F238E27FC236}">
                <a16:creationId xmlns:a16="http://schemas.microsoft.com/office/drawing/2014/main" id="{A571BF00-4E6D-4551-B57F-3155FABC2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578" y="1739348"/>
            <a:ext cx="1039091" cy="99391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ee the source image">
            <a:extLst>
              <a:ext uri="{FF2B5EF4-FFF2-40B4-BE49-F238E27FC236}">
                <a16:creationId xmlns:a16="http://schemas.microsoft.com/office/drawing/2014/main" id="{C788B3B9-DCBC-46F8-AD12-CA6EBCF7D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919" y="3556088"/>
            <a:ext cx="1039091" cy="99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35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4" dur="500"/>
                                        <p:tgtEl>
                                          <p:spTgt spid="3">
                                            <p:txEl>
                                              <p:pRg st="6" end="6"/>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2" dur="500"/>
                                        <p:tgtEl>
                                          <p:spTgt spid="3">
                                            <p:txEl>
                                              <p:pRg st="9" end="9"/>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5" dur="500"/>
                                        <p:tgtEl>
                                          <p:spTgt spid="3">
                                            <p:txEl>
                                              <p:pRg st="10" end="10"/>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F083-7064-4C3C-9537-2665189C87B9}"/>
              </a:ext>
            </a:extLst>
          </p:cNvPr>
          <p:cNvSpPr>
            <a:spLocks noGrp="1"/>
          </p:cNvSpPr>
          <p:nvPr>
            <p:ph type="title"/>
          </p:nvPr>
        </p:nvSpPr>
        <p:spPr>
          <a:xfrm>
            <a:off x="838200" y="190500"/>
            <a:ext cx="9309652" cy="828675"/>
          </a:xfrm>
        </p:spPr>
        <p:txBody>
          <a:bodyPr>
            <a:normAutofit/>
          </a:bodyPr>
          <a:lstStyle/>
          <a:p>
            <a:r>
              <a:rPr lang="en-US" b="1" i="1" u="sng" dirty="0"/>
              <a:t>Pro-words…  Letters and the “Rule of 3’s”</a:t>
            </a:r>
          </a:p>
        </p:txBody>
      </p:sp>
      <p:sp>
        <p:nvSpPr>
          <p:cNvPr id="3" name="Content Placeholder 2">
            <a:extLst>
              <a:ext uri="{FF2B5EF4-FFF2-40B4-BE49-F238E27FC236}">
                <a16:creationId xmlns:a16="http://schemas.microsoft.com/office/drawing/2014/main" id="{E4DBE5B2-08AD-4881-B653-D7EB36550B92}"/>
              </a:ext>
            </a:extLst>
          </p:cNvPr>
          <p:cNvSpPr>
            <a:spLocks noGrp="1"/>
          </p:cNvSpPr>
          <p:nvPr>
            <p:ph idx="1"/>
          </p:nvPr>
        </p:nvSpPr>
        <p:spPr>
          <a:xfrm>
            <a:off x="219075" y="1253330"/>
            <a:ext cx="11763375" cy="5414170"/>
          </a:xfrm>
        </p:spPr>
        <p:txBody>
          <a:bodyPr>
            <a:normAutofit lnSpcReduction="10000"/>
          </a:bodyPr>
          <a:lstStyle/>
          <a:p>
            <a:pPr>
              <a:spcBef>
                <a:spcPts val="1800"/>
              </a:spcBef>
            </a:pPr>
            <a:r>
              <a:rPr lang="en-US" dirty="0"/>
              <a:t>For a word group consisting of 1 – 3 letters, use the pro-word “</a:t>
            </a:r>
            <a:r>
              <a:rPr lang="en-US" b="1" i="1" u="sng" dirty="0"/>
              <a:t>INITIAL(S)”</a:t>
            </a:r>
          </a:p>
          <a:p>
            <a:pPr lvl="1">
              <a:spcBef>
                <a:spcPts val="1200"/>
              </a:spcBef>
            </a:pPr>
            <a:r>
              <a:rPr lang="en-US" dirty="0"/>
              <a:t>A = “INITIAL ALPHA”</a:t>
            </a:r>
          </a:p>
          <a:p>
            <a:pPr lvl="1">
              <a:spcBef>
                <a:spcPts val="1200"/>
              </a:spcBef>
            </a:pPr>
            <a:r>
              <a:rPr lang="en-US" dirty="0"/>
              <a:t>ST = “INITIALS SIERRA TANGO”</a:t>
            </a:r>
          </a:p>
          <a:p>
            <a:pPr lvl="1">
              <a:spcBef>
                <a:spcPts val="1200"/>
              </a:spcBef>
            </a:pPr>
            <a:r>
              <a:rPr lang="en-US" dirty="0"/>
              <a:t>MRS = “INITIALS MIKE ROMEO SIERRA:</a:t>
            </a:r>
          </a:p>
          <a:p>
            <a:pPr>
              <a:spcBef>
                <a:spcPts val="1800"/>
              </a:spcBef>
            </a:pPr>
            <a:r>
              <a:rPr lang="en-US" dirty="0"/>
              <a:t>For a word group consisting of 4 or more letters, use the pro-word “</a:t>
            </a:r>
            <a:r>
              <a:rPr lang="en-US" b="1" i="1" u="sng" dirty="0"/>
              <a:t>LETTER GROUP</a:t>
            </a:r>
            <a:r>
              <a:rPr lang="en-US" dirty="0"/>
              <a:t>”</a:t>
            </a:r>
          </a:p>
          <a:p>
            <a:pPr lvl="1">
              <a:spcBef>
                <a:spcPts val="1200"/>
              </a:spcBef>
            </a:pPr>
            <a:r>
              <a:rPr lang="en-US" dirty="0"/>
              <a:t>ARRL = “LETTER GROUP ALPHA ROMEO </a:t>
            </a:r>
            <a:r>
              <a:rPr lang="en-US" dirty="0" err="1"/>
              <a:t>ROMEO</a:t>
            </a:r>
            <a:r>
              <a:rPr lang="en-US" dirty="0"/>
              <a:t> LIMA”</a:t>
            </a:r>
          </a:p>
          <a:p>
            <a:pPr lvl="1">
              <a:spcBef>
                <a:spcPts val="1200"/>
              </a:spcBef>
            </a:pPr>
            <a:r>
              <a:rPr lang="en-US" dirty="0"/>
              <a:t>ARISS = “LETTER GROUP ALPHA ROMEO INDIA SIERRA </a:t>
            </a:r>
            <a:r>
              <a:rPr lang="en-US" dirty="0" err="1"/>
              <a:t>SIERRA</a:t>
            </a:r>
            <a:r>
              <a:rPr lang="en-US" dirty="0"/>
              <a:t>”</a:t>
            </a:r>
          </a:p>
          <a:p>
            <a:pPr>
              <a:spcBef>
                <a:spcPts val="1800"/>
              </a:spcBef>
            </a:pPr>
            <a:r>
              <a:rPr lang="en-US" dirty="0"/>
              <a:t>Again, for a word group with both numbers and letters, use the pro-word “</a:t>
            </a:r>
            <a:r>
              <a:rPr lang="en-US" b="1" i="1" u="sng" dirty="0"/>
              <a:t>MIXED GROUP</a:t>
            </a:r>
            <a:r>
              <a:rPr lang="en-US" dirty="0"/>
              <a:t>”</a:t>
            </a:r>
          </a:p>
          <a:p>
            <a:pPr lvl="1">
              <a:spcBef>
                <a:spcPts val="1200"/>
              </a:spcBef>
            </a:pPr>
            <a:r>
              <a:rPr lang="en-US" dirty="0"/>
              <a:t>4TH = “MIXED GROUP FOUR TANGO HOTEL”</a:t>
            </a:r>
          </a:p>
          <a:p>
            <a:pPr lvl="1">
              <a:spcBef>
                <a:spcPts val="1200"/>
              </a:spcBef>
            </a:pPr>
            <a:r>
              <a:rPr lang="en-US" dirty="0"/>
              <a:t>3918KHZ = “MIXED GROUP THREE NINER ONE EIGHT KILO HOTEL ZULU”</a:t>
            </a:r>
          </a:p>
        </p:txBody>
      </p:sp>
      <p:pic>
        <p:nvPicPr>
          <p:cNvPr id="15362" name="Picture 2" descr="See the source image">
            <a:extLst>
              <a:ext uri="{FF2B5EF4-FFF2-40B4-BE49-F238E27FC236}">
                <a16:creationId xmlns:a16="http://schemas.microsoft.com/office/drawing/2014/main" id="{640E12DF-95ED-466A-9194-86307FD5A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113" y="1792356"/>
            <a:ext cx="1212273" cy="115956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ee the source image">
            <a:extLst>
              <a:ext uri="{FF2B5EF4-FFF2-40B4-BE49-F238E27FC236}">
                <a16:creationId xmlns:a16="http://schemas.microsoft.com/office/drawing/2014/main" id="{451C230F-1FE9-4C02-98E7-7F531387D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9912" y="3667538"/>
            <a:ext cx="1222664" cy="116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0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alpha val="7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9DF1-3A35-47DA-8B4C-DCFE7BFF7EF0}"/>
              </a:ext>
            </a:extLst>
          </p:cNvPr>
          <p:cNvSpPr>
            <a:spLocks noGrp="1"/>
          </p:cNvSpPr>
          <p:nvPr>
            <p:ph type="title"/>
          </p:nvPr>
        </p:nvSpPr>
        <p:spPr>
          <a:xfrm>
            <a:off x="838200" y="180975"/>
            <a:ext cx="6804991" cy="1266825"/>
          </a:xfrm>
        </p:spPr>
        <p:txBody>
          <a:bodyPr>
            <a:normAutofit/>
          </a:bodyPr>
          <a:lstStyle/>
          <a:p>
            <a:r>
              <a:rPr lang="en-US" b="1" i="1" dirty="0">
                <a:solidFill>
                  <a:schemeClr val="bg1"/>
                </a:solidFill>
                <a:effectLst>
                  <a:outerShdw blurRad="38100" dist="38100" dir="2700000" algn="tl">
                    <a:srgbClr val="000000">
                      <a:alpha val="43137"/>
                    </a:srgbClr>
                  </a:outerShdw>
                </a:effectLst>
              </a:rPr>
              <a:t>Other Pro-Words and Rules…</a:t>
            </a:r>
          </a:p>
        </p:txBody>
      </p:sp>
      <p:sp>
        <p:nvSpPr>
          <p:cNvPr id="3" name="Content Placeholder 2">
            <a:extLst>
              <a:ext uri="{FF2B5EF4-FFF2-40B4-BE49-F238E27FC236}">
                <a16:creationId xmlns:a16="http://schemas.microsoft.com/office/drawing/2014/main" id="{73835383-0173-4606-9BA0-D33BF373FE26}"/>
              </a:ext>
            </a:extLst>
          </p:cNvPr>
          <p:cNvSpPr>
            <a:spLocks noGrp="1"/>
          </p:cNvSpPr>
          <p:nvPr>
            <p:ph idx="1"/>
          </p:nvPr>
        </p:nvSpPr>
        <p:spPr>
          <a:xfrm>
            <a:off x="838200" y="1825625"/>
            <a:ext cx="10515600" cy="4737100"/>
          </a:xfrm>
        </p:spPr>
        <p:txBody>
          <a:bodyPr>
            <a:normAutofit lnSpcReduction="10000"/>
          </a:bodyPr>
          <a:lstStyle/>
          <a:p>
            <a:r>
              <a:rPr lang="en-US" dirty="0">
                <a:solidFill>
                  <a:schemeClr val="bg1"/>
                </a:solidFill>
              </a:rPr>
              <a:t>There are 3 ways to use a “.”</a:t>
            </a:r>
          </a:p>
          <a:p>
            <a:pPr lvl="1"/>
            <a:r>
              <a:rPr lang="en-US" dirty="0">
                <a:solidFill>
                  <a:schemeClr val="bg1"/>
                </a:solidFill>
              </a:rPr>
              <a:t>Period at the end of a sentence – say “X-RAY”</a:t>
            </a:r>
          </a:p>
          <a:p>
            <a:pPr lvl="1"/>
            <a:r>
              <a:rPr lang="en-US" dirty="0">
                <a:solidFill>
                  <a:schemeClr val="bg1"/>
                </a:solidFill>
              </a:rPr>
              <a:t>Decimal Point in a number group – use “R” (Romeo) as “3.918MHz" would be “MIXED GROUP THREE </a:t>
            </a:r>
            <a:r>
              <a:rPr lang="en-US" b="1" u="sng" dirty="0">
                <a:solidFill>
                  <a:schemeClr val="bg1"/>
                </a:solidFill>
              </a:rPr>
              <a:t>ROMEO</a:t>
            </a:r>
            <a:r>
              <a:rPr lang="en-US" dirty="0">
                <a:solidFill>
                  <a:schemeClr val="bg1"/>
                </a:solidFill>
              </a:rPr>
              <a:t> NINER ONE EIGHT MIKE HOTEL ZULU”</a:t>
            </a:r>
          </a:p>
          <a:p>
            <a:pPr lvl="1"/>
            <a:r>
              <a:rPr lang="en-US" dirty="0">
                <a:solidFill>
                  <a:schemeClr val="bg1"/>
                </a:solidFill>
              </a:rPr>
              <a:t>For a dot in an e-mail address, simply say “DOT”, as in </a:t>
            </a:r>
            <a:r>
              <a:rPr lang="en-US" dirty="0">
                <a:solidFill>
                  <a:schemeClr val="bg1"/>
                </a:solidFill>
                <a:hlinkClick r:id="rId2">
                  <a:extLst>
                    <a:ext uri="{A12FA001-AC4F-418D-AE19-62706E023703}">
                      <ahyp:hlinkClr xmlns:ahyp="http://schemas.microsoft.com/office/drawing/2018/hyperlinkcolor" val="tx"/>
                    </a:ext>
                  </a:extLst>
                </a:hlinkClick>
              </a:rPr>
              <a:t>HANK@GRILK.NET</a:t>
            </a:r>
            <a:r>
              <a:rPr lang="en-US" dirty="0">
                <a:solidFill>
                  <a:schemeClr val="bg1"/>
                </a:solidFill>
              </a:rPr>
              <a:t> would be “HOTEL ALPHA NOVEMBER KILO  AT SIGN  GRILK   DOT  NET”</a:t>
            </a:r>
          </a:p>
          <a:p>
            <a:endParaRPr lang="en-US" dirty="0">
              <a:solidFill>
                <a:schemeClr val="bg1"/>
              </a:solidFill>
            </a:endParaRPr>
          </a:p>
          <a:p>
            <a:r>
              <a:rPr lang="en-US" dirty="0">
                <a:solidFill>
                  <a:schemeClr val="bg1"/>
                </a:solidFill>
              </a:rPr>
              <a:t>For phone numbers…</a:t>
            </a:r>
          </a:p>
          <a:p>
            <a:pPr lvl="1"/>
            <a:r>
              <a:rPr lang="en-US" dirty="0">
                <a:solidFill>
                  <a:schemeClr val="bg1"/>
                </a:solidFill>
              </a:rPr>
              <a:t>In the </a:t>
            </a:r>
            <a:r>
              <a:rPr lang="en-US" b="1" dirty="0">
                <a:solidFill>
                  <a:schemeClr val="bg1"/>
                </a:solidFill>
              </a:rPr>
              <a:t>ADDRESS</a:t>
            </a:r>
            <a:r>
              <a:rPr lang="en-US" dirty="0">
                <a:solidFill>
                  <a:schemeClr val="bg1"/>
                </a:solidFill>
              </a:rPr>
              <a:t> section, say “PHONE FIGURES FIFE SEVEN ZERO   THREE NINER ZERO   FOUR ONE TWO FIFE”</a:t>
            </a:r>
          </a:p>
          <a:p>
            <a:pPr lvl="1"/>
            <a:r>
              <a:rPr lang="en-US" dirty="0">
                <a:solidFill>
                  <a:schemeClr val="bg1"/>
                </a:solidFill>
              </a:rPr>
              <a:t>In the </a:t>
            </a:r>
            <a:r>
              <a:rPr lang="en-US" b="1" dirty="0">
                <a:solidFill>
                  <a:schemeClr val="bg1"/>
                </a:solidFill>
              </a:rPr>
              <a:t>TEXT</a:t>
            </a:r>
            <a:r>
              <a:rPr lang="en-US" dirty="0">
                <a:solidFill>
                  <a:schemeClr val="bg1"/>
                </a:solidFill>
              </a:rPr>
              <a:t> section, break the number into 3 words… “FIGURES FIFE SEVEN ZERO    FIGURES THREE NINER ZERO    NUMBER GROUP FOUR ONE TWO FIFE”</a:t>
            </a:r>
          </a:p>
        </p:txBody>
      </p:sp>
      <p:pic>
        <p:nvPicPr>
          <p:cNvPr id="16386" name="Picture 2" descr="See the source image">
            <a:extLst>
              <a:ext uri="{FF2B5EF4-FFF2-40B4-BE49-F238E27FC236}">
                <a16:creationId xmlns:a16="http://schemas.microsoft.com/office/drawing/2014/main" id="{B95C2C0B-0E85-4512-AE45-78CC81F0F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24875" y="585788"/>
            <a:ext cx="1367536" cy="160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down)">
                                      <p:cBhvr>
                                        <p:cTn id="24" dur="500"/>
                                        <p:tgtEl>
                                          <p:spTgt spid="3">
                                            <p:txEl>
                                              <p:pRg st="6" end="6"/>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CEF4-E3FF-4A6A-A469-88AA478CBD56}"/>
              </a:ext>
            </a:extLst>
          </p:cNvPr>
          <p:cNvSpPr>
            <a:spLocks noGrp="1"/>
          </p:cNvSpPr>
          <p:nvPr>
            <p:ph type="title"/>
          </p:nvPr>
        </p:nvSpPr>
        <p:spPr/>
        <p:txBody>
          <a:bodyPr/>
          <a:lstStyle/>
          <a:p>
            <a:r>
              <a:rPr lang="en-US" b="1" i="1" u="sng" dirty="0"/>
              <a:t>The infamous “I SPELL”….</a:t>
            </a:r>
          </a:p>
        </p:txBody>
      </p:sp>
      <p:sp>
        <p:nvSpPr>
          <p:cNvPr id="3" name="Content Placeholder 2">
            <a:extLst>
              <a:ext uri="{FF2B5EF4-FFF2-40B4-BE49-F238E27FC236}">
                <a16:creationId xmlns:a16="http://schemas.microsoft.com/office/drawing/2014/main" id="{70CA8C79-4640-4381-82E0-AA07AE446F9E}"/>
              </a:ext>
            </a:extLst>
          </p:cNvPr>
          <p:cNvSpPr>
            <a:spLocks noGrp="1"/>
          </p:cNvSpPr>
          <p:nvPr>
            <p:ph idx="1"/>
          </p:nvPr>
        </p:nvSpPr>
        <p:spPr/>
        <p:txBody>
          <a:bodyPr/>
          <a:lstStyle/>
          <a:p>
            <a:r>
              <a:rPr lang="en-US" dirty="0"/>
              <a:t>When sending a Radiogram (or any on-the-air message) it is important to consider band conditions, quality of the received signal, complexity of the word being sent (how unusual is the word?), spelling, etc. to determine when to spell out a word.</a:t>
            </a:r>
          </a:p>
          <a:p>
            <a:r>
              <a:rPr lang="en-US" dirty="0"/>
              <a:t>When you feel it’s prudent to spell out a word, say the word, then say “I SPELL” and proceed to spell the word phonetically.</a:t>
            </a:r>
          </a:p>
          <a:p>
            <a:r>
              <a:rPr lang="en-US" dirty="0"/>
              <a:t>After you finish spelling out the word phonetically, leave a reasonable “pause” before proceeding with the next word.</a:t>
            </a:r>
          </a:p>
          <a:p>
            <a:r>
              <a:rPr lang="en-US" dirty="0"/>
              <a:t>Example:  “…WAYNE I SPELL WHISKY ALPHA YANKEE NOVEMBER ECHO      COUNTY…”</a:t>
            </a:r>
          </a:p>
        </p:txBody>
      </p:sp>
    </p:spTree>
    <p:extLst>
      <p:ext uri="{BB962C8B-B14F-4D97-AF65-F5344CB8AC3E}">
        <p14:creationId xmlns:p14="http://schemas.microsoft.com/office/powerpoint/2010/main" val="42094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8D3FBF-7E33-47BA-88DD-8AB095655048}"/>
              </a:ext>
            </a:extLst>
          </p:cNvPr>
          <p:cNvSpPr>
            <a:spLocks noGrp="1"/>
          </p:cNvSpPr>
          <p:nvPr>
            <p:ph type="title"/>
          </p:nvPr>
        </p:nvSpPr>
        <p:spPr>
          <a:xfrm>
            <a:off x="838200" y="365126"/>
            <a:ext cx="10515600" cy="925056"/>
          </a:xfrm>
        </p:spPr>
        <p:txBody>
          <a:bodyPr/>
          <a:lstStyle/>
          <a:p>
            <a:r>
              <a:rPr lang="en-US" b="1" i="1" u="sng" dirty="0"/>
              <a:t>Hint - - - </a:t>
            </a:r>
          </a:p>
        </p:txBody>
      </p:sp>
      <p:pic>
        <p:nvPicPr>
          <p:cNvPr id="4" name="Picture 3">
            <a:extLst>
              <a:ext uri="{FF2B5EF4-FFF2-40B4-BE49-F238E27FC236}">
                <a16:creationId xmlns:a16="http://schemas.microsoft.com/office/drawing/2014/main" id="{54E55D31-1F3E-42BC-9F83-DFA7D8927013}"/>
              </a:ext>
            </a:extLst>
          </p:cNvPr>
          <p:cNvPicPr>
            <a:picLocks noChangeAspect="1"/>
          </p:cNvPicPr>
          <p:nvPr/>
        </p:nvPicPr>
        <p:blipFill>
          <a:blip r:embed="rId2"/>
          <a:stretch>
            <a:fillRect/>
          </a:stretch>
        </p:blipFill>
        <p:spPr>
          <a:xfrm>
            <a:off x="161924" y="1700775"/>
            <a:ext cx="11811001" cy="3925993"/>
          </a:xfrm>
          <a:prstGeom prst="rect">
            <a:avLst/>
          </a:prstGeom>
        </p:spPr>
      </p:pic>
      <p:sp>
        <p:nvSpPr>
          <p:cNvPr id="5" name="Speech Bubble: Rectangle with Corners Rounded 4">
            <a:extLst>
              <a:ext uri="{FF2B5EF4-FFF2-40B4-BE49-F238E27FC236}">
                <a16:creationId xmlns:a16="http://schemas.microsoft.com/office/drawing/2014/main" id="{92B6920B-759A-4041-8ACD-D5B9AFA05DA4}"/>
              </a:ext>
            </a:extLst>
          </p:cNvPr>
          <p:cNvSpPr/>
          <p:nvPr/>
        </p:nvSpPr>
        <p:spPr>
          <a:xfrm>
            <a:off x="6362898" y="328201"/>
            <a:ext cx="4543424" cy="1245212"/>
          </a:xfrm>
          <a:prstGeom prst="wedgeRoundRectCallout">
            <a:avLst>
              <a:gd name="adj1" fmla="val -67808"/>
              <a:gd name="adj2" fmla="val 2679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Put a little I for “Initial” or F for “Figure”  before words to remind you what pro-word to use.</a:t>
            </a:r>
          </a:p>
        </p:txBody>
      </p:sp>
      <p:cxnSp>
        <p:nvCxnSpPr>
          <p:cNvPr id="7" name="Straight Arrow Connector 6">
            <a:extLst>
              <a:ext uri="{FF2B5EF4-FFF2-40B4-BE49-F238E27FC236}">
                <a16:creationId xmlns:a16="http://schemas.microsoft.com/office/drawing/2014/main" id="{F94FAA62-4935-4350-9E29-B1A0FAAA88FD}"/>
              </a:ext>
            </a:extLst>
          </p:cNvPr>
          <p:cNvCxnSpPr>
            <a:cxnSpLocks/>
          </p:cNvCxnSpPr>
          <p:nvPr/>
        </p:nvCxnSpPr>
        <p:spPr>
          <a:xfrm>
            <a:off x="419100" y="1078169"/>
            <a:ext cx="285750" cy="9030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0CEC43-52F7-44ED-9C44-9B60667AFFBE}"/>
              </a:ext>
            </a:extLst>
          </p:cNvPr>
          <p:cNvCxnSpPr>
            <a:cxnSpLocks/>
          </p:cNvCxnSpPr>
          <p:nvPr/>
        </p:nvCxnSpPr>
        <p:spPr>
          <a:xfrm>
            <a:off x="3481192" y="1290182"/>
            <a:ext cx="76200" cy="9030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ED5EFE2-7B7B-4DC0-BE0A-2B9B1264FD50}"/>
              </a:ext>
            </a:extLst>
          </p:cNvPr>
          <p:cNvCxnSpPr>
            <a:cxnSpLocks/>
          </p:cNvCxnSpPr>
          <p:nvPr/>
        </p:nvCxnSpPr>
        <p:spPr>
          <a:xfrm flipV="1">
            <a:off x="4600575" y="5400675"/>
            <a:ext cx="790575" cy="84869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0BCBA7-C674-409F-A2FE-82DE201A6ABA}"/>
              </a:ext>
            </a:extLst>
          </p:cNvPr>
          <p:cNvCxnSpPr>
            <a:cxnSpLocks/>
          </p:cNvCxnSpPr>
          <p:nvPr/>
        </p:nvCxnSpPr>
        <p:spPr>
          <a:xfrm>
            <a:off x="9677400" y="2525969"/>
            <a:ext cx="285750" cy="9030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FDFE7-739E-420C-93B8-7C521D0F23FD}"/>
              </a:ext>
            </a:extLst>
          </p:cNvPr>
          <p:cNvCxnSpPr>
            <a:cxnSpLocks/>
          </p:cNvCxnSpPr>
          <p:nvPr/>
        </p:nvCxnSpPr>
        <p:spPr>
          <a:xfrm flipH="1" flipV="1">
            <a:off x="7810500" y="5394328"/>
            <a:ext cx="271267" cy="100810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1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alpha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F9C908-E94D-4356-80C8-34C7FB7E642C}"/>
              </a:ext>
            </a:extLst>
          </p:cNvPr>
          <p:cNvSpPr>
            <a:spLocks noGrp="1"/>
          </p:cNvSpPr>
          <p:nvPr>
            <p:ph type="title"/>
          </p:nvPr>
        </p:nvSpPr>
        <p:spPr>
          <a:xfrm>
            <a:off x="838200" y="365126"/>
            <a:ext cx="10515600" cy="882650"/>
          </a:xfrm>
        </p:spPr>
        <p:txBody>
          <a:bodyPr/>
          <a:lstStyle/>
          <a:p>
            <a:r>
              <a:rPr lang="en-US" b="1" i="1" u="sng" dirty="0"/>
              <a:t>Punctuations, etc.</a:t>
            </a:r>
          </a:p>
        </p:txBody>
      </p:sp>
      <p:sp>
        <p:nvSpPr>
          <p:cNvPr id="4" name="Content Placeholder 3">
            <a:extLst>
              <a:ext uri="{FF2B5EF4-FFF2-40B4-BE49-F238E27FC236}">
                <a16:creationId xmlns:a16="http://schemas.microsoft.com/office/drawing/2014/main" id="{FB2703BA-F268-4521-A764-C9197DB87607}"/>
              </a:ext>
            </a:extLst>
          </p:cNvPr>
          <p:cNvSpPr>
            <a:spLocks noGrp="1"/>
          </p:cNvSpPr>
          <p:nvPr>
            <p:ph idx="1"/>
          </p:nvPr>
        </p:nvSpPr>
        <p:spPr>
          <a:xfrm>
            <a:off x="351182" y="1785868"/>
            <a:ext cx="7460974" cy="4351338"/>
          </a:xfrm>
        </p:spPr>
        <p:txBody>
          <a:bodyPr/>
          <a:lstStyle/>
          <a:p>
            <a:r>
              <a:rPr lang="en-US" dirty="0"/>
              <a:t>SPELL OUT PUNCTUATIONS…</a:t>
            </a:r>
          </a:p>
          <a:p>
            <a:pPr lvl="1"/>
            <a:r>
              <a:rPr lang="en-US" dirty="0"/>
              <a:t>. = X-RAY (Period) or R (“Romeo” for a decimal point)</a:t>
            </a:r>
          </a:p>
          <a:p>
            <a:pPr lvl="1"/>
            <a:r>
              <a:rPr lang="en-US" dirty="0"/>
              <a:t>, = “COMMA”</a:t>
            </a:r>
          </a:p>
          <a:p>
            <a:pPr lvl="1"/>
            <a:r>
              <a:rPr lang="en-US" dirty="0"/>
              <a:t>; = “SEMICOLON</a:t>
            </a:r>
          </a:p>
          <a:p>
            <a:pPr lvl="1"/>
            <a:r>
              <a:rPr lang="en-US" dirty="0"/>
              <a:t>; = COLON</a:t>
            </a:r>
          </a:p>
          <a:p>
            <a:pPr lvl="1"/>
            <a:r>
              <a:rPr lang="en-US" dirty="0"/>
              <a:t>- = DASH (except in a MIXED WORD)</a:t>
            </a:r>
          </a:p>
          <a:p>
            <a:pPr lvl="1"/>
            <a:r>
              <a:rPr lang="en-US" dirty="0"/>
              <a:t>/ = SLASH (except in a MIXED WORD)</a:t>
            </a:r>
          </a:p>
          <a:p>
            <a:pPr lvl="1"/>
            <a:r>
              <a:rPr lang="en-US" dirty="0"/>
              <a:t>? = QUERY</a:t>
            </a:r>
          </a:p>
          <a:p>
            <a:pPr lvl="1"/>
            <a:r>
              <a:rPr lang="en-US" dirty="0"/>
              <a:t>! = EXPLANATION POINT (2 words)</a:t>
            </a:r>
          </a:p>
          <a:p>
            <a:pPr lvl="1"/>
            <a:r>
              <a:rPr lang="en-US" dirty="0"/>
              <a:t>“ = QUOTE (1 word) and CLOSE QUOTE (2 words)</a:t>
            </a:r>
          </a:p>
        </p:txBody>
      </p:sp>
      <p:pic>
        <p:nvPicPr>
          <p:cNvPr id="17412" name="Picture 4" descr="See the source image">
            <a:extLst>
              <a:ext uri="{FF2B5EF4-FFF2-40B4-BE49-F238E27FC236}">
                <a16:creationId xmlns:a16="http://schemas.microsoft.com/office/drawing/2014/main" id="{8259E056-EA96-4DD2-BBA4-01BE48793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156" y="2411499"/>
            <a:ext cx="4231795" cy="421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41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967C-F447-4827-90C7-87735A012520}"/>
              </a:ext>
            </a:extLst>
          </p:cNvPr>
          <p:cNvSpPr>
            <a:spLocks noGrp="1"/>
          </p:cNvSpPr>
          <p:nvPr>
            <p:ph type="title"/>
          </p:nvPr>
        </p:nvSpPr>
        <p:spPr>
          <a:xfrm>
            <a:off x="838200" y="457199"/>
            <a:ext cx="10515600" cy="606425"/>
          </a:xfrm>
        </p:spPr>
        <p:txBody>
          <a:bodyPr>
            <a:normAutofit fontScale="90000"/>
          </a:bodyPr>
          <a:lstStyle/>
          <a:p>
            <a:r>
              <a:rPr lang="en-US" b="1" i="1" u="sng" dirty="0"/>
              <a:t>Sending a Radiogram…  PREAMBLE</a:t>
            </a:r>
            <a:br>
              <a:rPr lang="en-US" dirty="0"/>
            </a:br>
            <a:endParaRPr lang="en-US" dirty="0"/>
          </a:p>
        </p:txBody>
      </p:sp>
      <p:sp>
        <p:nvSpPr>
          <p:cNvPr id="3" name="Content Placeholder 2">
            <a:extLst>
              <a:ext uri="{FF2B5EF4-FFF2-40B4-BE49-F238E27FC236}">
                <a16:creationId xmlns:a16="http://schemas.microsoft.com/office/drawing/2014/main" id="{10395E61-5172-4D96-9254-715F1CF5F7EF}"/>
              </a:ext>
            </a:extLst>
          </p:cNvPr>
          <p:cNvSpPr>
            <a:spLocks noGrp="1"/>
          </p:cNvSpPr>
          <p:nvPr>
            <p:ph idx="1"/>
          </p:nvPr>
        </p:nvSpPr>
        <p:spPr>
          <a:xfrm>
            <a:off x="295275" y="1152525"/>
            <a:ext cx="11410949" cy="5024438"/>
          </a:xfrm>
        </p:spPr>
        <p:txBody>
          <a:bodyPr>
            <a:normAutofit lnSpcReduction="10000"/>
          </a:bodyPr>
          <a:lstStyle/>
          <a:p>
            <a:r>
              <a:rPr lang="en-US" dirty="0"/>
              <a:t>Start the PREAMBLE with the message </a:t>
            </a:r>
            <a:r>
              <a:rPr lang="en-US" b="1" u="sng" dirty="0"/>
              <a:t>NUMBER</a:t>
            </a:r>
            <a:r>
              <a:rPr lang="en-US" dirty="0"/>
              <a:t> – </a:t>
            </a:r>
          </a:p>
          <a:p>
            <a:pPr lvl="1"/>
            <a:r>
              <a:rPr lang="en-US" dirty="0"/>
              <a:t>OK to say “PLEASE COPY NUMBER xxx”, but at higher level traffic nets everyone knows that the Radiogram will begin with a number… so they just say “NUMBER xxx”</a:t>
            </a:r>
          </a:p>
          <a:p>
            <a:pPr marL="457200" lvl="1" indent="0">
              <a:buNone/>
            </a:pPr>
            <a:endParaRPr lang="en-US" dirty="0"/>
          </a:p>
          <a:p>
            <a:r>
              <a:rPr lang="en-US" dirty="0"/>
              <a:t>Next is the </a:t>
            </a:r>
            <a:r>
              <a:rPr lang="en-US" b="1" u="sng" dirty="0"/>
              <a:t>PRECEDENCE</a:t>
            </a:r>
            <a:r>
              <a:rPr lang="en-US" dirty="0"/>
              <a:t> –</a:t>
            </a:r>
          </a:p>
          <a:p>
            <a:pPr lvl="1"/>
            <a:r>
              <a:rPr lang="en-US" dirty="0"/>
              <a:t>Everyone knows the next item is the Precedence, so don’t say “Precedence” – just proceed with “ROUTINE” (R) or “PRIORITY” (P) or “WELFARE” (W).  Remember that “EMERGENCY” MUST BE SPELLED OUT PHONETICALLY!</a:t>
            </a:r>
          </a:p>
          <a:p>
            <a:pPr marL="457200" lvl="1" indent="0">
              <a:buNone/>
            </a:pPr>
            <a:endParaRPr lang="en-US" dirty="0"/>
          </a:p>
          <a:p>
            <a:r>
              <a:rPr lang="en-US" dirty="0"/>
              <a:t>Next is </a:t>
            </a:r>
            <a:r>
              <a:rPr lang="en-US" b="1" u="sng" dirty="0"/>
              <a:t>Handling Instructions</a:t>
            </a:r>
            <a:r>
              <a:rPr lang="en-US" b="1" dirty="0"/>
              <a:t> </a:t>
            </a:r>
            <a:r>
              <a:rPr lang="en-US" dirty="0"/>
              <a:t>(HX) – </a:t>
            </a:r>
          </a:p>
          <a:p>
            <a:pPr lvl="1"/>
            <a:r>
              <a:rPr lang="en-US" dirty="0"/>
              <a:t>Again, everyone knows to expect either an “HX” code or – if no “HX” code – just moving on to the STATION OF ORIGIN.</a:t>
            </a:r>
          </a:p>
          <a:p>
            <a:pPr lvl="1"/>
            <a:r>
              <a:rPr lang="en-US" dirty="0"/>
              <a:t>When sending a “HX” code, don’t just give the code letter (A, B, C, etc.).  You must say “HOTEL X-RAY ALPHA” (HXA) or “HOTEL X-RAY ECHO” (HXE)</a:t>
            </a:r>
          </a:p>
        </p:txBody>
      </p:sp>
    </p:spTree>
    <p:extLst>
      <p:ext uri="{BB962C8B-B14F-4D97-AF65-F5344CB8AC3E}">
        <p14:creationId xmlns:p14="http://schemas.microsoft.com/office/powerpoint/2010/main" val="89011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circle(in)">
                                      <p:cBhvr>
                                        <p:cTn id="2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33FF">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967C-F447-4827-90C7-87735A012520}"/>
              </a:ext>
            </a:extLst>
          </p:cNvPr>
          <p:cNvSpPr>
            <a:spLocks noGrp="1"/>
          </p:cNvSpPr>
          <p:nvPr>
            <p:ph type="title"/>
          </p:nvPr>
        </p:nvSpPr>
        <p:spPr>
          <a:xfrm>
            <a:off x="838200" y="447674"/>
            <a:ext cx="10515600" cy="606425"/>
          </a:xfrm>
        </p:spPr>
        <p:txBody>
          <a:bodyPr>
            <a:normAutofit fontScale="90000"/>
          </a:bodyPr>
          <a:lstStyle/>
          <a:p>
            <a:r>
              <a:rPr lang="en-US" b="1" i="1" u="sng" dirty="0"/>
              <a:t>Sending a Radiogram…  PREAMBLE cont’d</a:t>
            </a:r>
            <a:br>
              <a:rPr lang="en-US" dirty="0"/>
            </a:br>
            <a:endParaRPr lang="en-US" dirty="0"/>
          </a:p>
        </p:txBody>
      </p:sp>
      <p:sp>
        <p:nvSpPr>
          <p:cNvPr id="3" name="Content Placeholder 2">
            <a:extLst>
              <a:ext uri="{FF2B5EF4-FFF2-40B4-BE49-F238E27FC236}">
                <a16:creationId xmlns:a16="http://schemas.microsoft.com/office/drawing/2014/main" id="{10395E61-5172-4D96-9254-715F1CF5F7EF}"/>
              </a:ext>
            </a:extLst>
          </p:cNvPr>
          <p:cNvSpPr>
            <a:spLocks noGrp="1"/>
          </p:cNvSpPr>
          <p:nvPr>
            <p:ph idx="1"/>
          </p:nvPr>
        </p:nvSpPr>
        <p:spPr>
          <a:xfrm>
            <a:off x="452437" y="1152525"/>
            <a:ext cx="11287125" cy="5543550"/>
          </a:xfrm>
        </p:spPr>
        <p:txBody>
          <a:bodyPr>
            <a:normAutofit fontScale="92500" lnSpcReduction="10000"/>
          </a:bodyPr>
          <a:lstStyle/>
          <a:p>
            <a:r>
              <a:rPr lang="en-US" dirty="0"/>
              <a:t>Once again, it’s not necessary to say “</a:t>
            </a:r>
            <a:r>
              <a:rPr lang="en-US" b="1" u="sng" dirty="0"/>
              <a:t>STATION OF ORIGIN</a:t>
            </a:r>
            <a:r>
              <a:rPr lang="en-US" dirty="0"/>
              <a:t>” – everyone expects it is the next item in the Preamble… this applies to each item… just state the next item (I won’t say this again </a:t>
            </a:r>
            <a:r>
              <a:rPr lang="en-US" dirty="0">
                <a:sym typeface="Wingdings" panose="05000000000000000000" pitchFamily="2" charset="2"/>
              </a:rPr>
              <a:t>)</a:t>
            </a:r>
          </a:p>
          <a:p>
            <a:pPr lvl="1"/>
            <a:r>
              <a:rPr lang="en-US" dirty="0">
                <a:sym typeface="Wingdings" panose="05000000000000000000" pitchFamily="2" charset="2"/>
              </a:rPr>
              <a:t>Say “AMATEUR CALL KILO SIX HOTEL TANGO NOVEMBER” (or whatever the call is).</a:t>
            </a:r>
          </a:p>
          <a:p>
            <a:pPr marL="457200" lvl="1" indent="0">
              <a:buNone/>
            </a:pPr>
            <a:endParaRPr lang="en-US" dirty="0">
              <a:sym typeface="Wingdings" panose="05000000000000000000" pitchFamily="2" charset="2"/>
            </a:endParaRPr>
          </a:p>
          <a:p>
            <a:r>
              <a:rPr lang="en-US" dirty="0">
                <a:sym typeface="Wingdings" panose="05000000000000000000" pitchFamily="2" charset="2"/>
              </a:rPr>
              <a:t>It’s OK to say “</a:t>
            </a:r>
            <a:r>
              <a:rPr lang="en-US" b="1" u="sng" dirty="0">
                <a:sym typeface="Wingdings" panose="05000000000000000000" pitchFamily="2" charset="2"/>
              </a:rPr>
              <a:t>CHECK</a:t>
            </a:r>
            <a:r>
              <a:rPr lang="en-US" dirty="0">
                <a:sym typeface="Wingdings" panose="05000000000000000000" pitchFamily="2" charset="2"/>
              </a:rPr>
              <a:t> FIGURES TWO FOUR” or just “FIGURES TWO FOUR”</a:t>
            </a:r>
          </a:p>
          <a:p>
            <a:pPr lvl="1"/>
            <a:r>
              <a:rPr lang="en-US" dirty="0">
                <a:sym typeface="Wingdings" panose="05000000000000000000" pitchFamily="2" charset="2"/>
              </a:rPr>
              <a:t>NOTE the exception when an “ARL” code is used in the text of the message.  In this case say “CHECK MIXED GROUP ALPHA ROMEO LIMA TWO FOUR”.</a:t>
            </a:r>
          </a:p>
          <a:p>
            <a:pPr lvl="1"/>
            <a:endParaRPr lang="en-US" dirty="0">
              <a:sym typeface="Wingdings" panose="05000000000000000000" pitchFamily="2" charset="2"/>
            </a:endParaRPr>
          </a:p>
          <a:p>
            <a:r>
              <a:rPr lang="en-US" dirty="0">
                <a:sym typeface="Wingdings" panose="05000000000000000000" pitchFamily="2" charset="2"/>
              </a:rPr>
              <a:t>Give the </a:t>
            </a:r>
            <a:r>
              <a:rPr lang="en-US" b="1" u="sng" dirty="0">
                <a:sym typeface="Wingdings" panose="05000000000000000000" pitchFamily="2" charset="2"/>
              </a:rPr>
              <a:t>PLACE OF ORIGIN</a:t>
            </a:r>
            <a:r>
              <a:rPr lang="en-US" dirty="0">
                <a:sym typeface="Wingdings" panose="05000000000000000000" pitchFamily="2" charset="2"/>
              </a:rPr>
              <a:t>… just the TOWN NAME and STATE (initials) as in:</a:t>
            </a:r>
          </a:p>
          <a:p>
            <a:pPr lvl="1"/>
            <a:r>
              <a:rPr lang="en-US" dirty="0">
                <a:sym typeface="Wingdings" panose="05000000000000000000" pitchFamily="2" charset="2"/>
              </a:rPr>
              <a:t>“HAWLEY I SPELL HOTEL ALPHA WHISKY LIMA ECHO YANKEE    INITIALS PAPA ALPHA”.</a:t>
            </a:r>
          </a:p>
          <a:p>
            <a:pPr lvl="1"/>
            <a:endParaRPr lang="en-US" dirty="0">
              <a:sym typeface="Wingdings" panose="05000000000000000000" pitchFamily="2" charset="2"/>
            </a:endParaRPr>
          </a:p>
          <a:p>
            <a:r>
              <a:rPr lang="en-US" b="1" u="sng" dirty="0">
                <a:sym typeface="Wingdings" panose="05000000000000000000" pitchFamily="2" charset="2"/>
              </a:rPr>
              <a:t>Time</a:t>
            </a:r>
            <a:r>
              <a:rPr lang="en-US" dirty="0">
                <a:sym typeface="Wingdings" panose="05000000000000000000" pitchFamily="2" charset="2"/>
              </a:rPr>
              <a:t> and </a:t>
            </a:r>
            <a:r>
              <a:rPr lang="en-US" b="1" u="sng" dirty="0">
                <a:sym typeface="Wingdings" panose="05000000000000000000" pitchFamily="2" charset="2"/>
              </a:rPr>
              <a:t>Date</a:t>
            </a:r>
            <a:r>
              <a:rPr lang="en-US" dirty="0">
                <a:sym typeface="Wingdings" panose="05000000000000000000" pitchFamily="2" charset="2"/>
              </a:rPr>
              <a:t>:  Send the TIME only for EMERGENCY, PRIORITY, or other TIME VALUE messages.  Send the DATE… I prefer number/month as in </a:t>
            </a:r>
            <a:br>
              <a:rPr lang="en-US" dirty="0">
                <a:sym typeface="Wingdings" panose="05000000000000000000" pitchFamily="2" charset="2"/>
              </a:rPr>
            </a:br>
            <a:r>
              <a:rPr lang="en-US" dirty="0">
                <a:sym typeface="Wingdings" panose="05000000000000000000" pitchFamily="2" charset="2"/>
              </a:rPr>
              <a:t>“FIGURE TWO SIX JANUARY” (26 JAN), but certainly month/number is OK.</a:t>
            </a:r>
          </a:p>
        </p:txBody>
      </p:sp>
    </p:spTree>
    <p:extLst>
      <p:ext uri="{BB962C8B-B14F-4D97-AF65-F5344CB8AC3E}">
        <p14:creationId xmlns:p14="http://schemas.microsoft.com/office/powerpoint/2010/main" val="37901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3" dur="500"/>
                                        <p:tgtEl>
                                          <p:spTgt spid="3">
                                            <p:txEl>
                                              <p:pRg st="6" end="6"/>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967C-F447-4827-90C7-87735A012520}"/>
              </a:ext>
            </a:extLst>
          </p:cNvPr>
          <p:cNvSpPr>
            <a:spLocks noGrp="1"/>
          </p:cNvSpPr>
          <p:nvPr>
            <p:ph type="title"/>
          </p:nvPr>
        </p:nvSpPr>
        <p:spPr>
          <a:xfrm>
            <a:off x="838200" y="447674"/>
            <a:ext cx="10515600" cy="606425"/>
          </a:xfrm>
        </p:spPr>
        <p:txBody>
          <a:bodyPr>
            <a:normAutofit fontScale="90000"/>
          </a:bodyPr>
          <a:lstStyle/>
          <a:p>
            <a:r>
              <a:rPr lang="en-US" b="1" i="1" u="sng" dirty="0"/>
              <a:t>Sending a Radiogram…  ADDRESS</a:t>
            </a:r>
            <a:br>
              <a:rPr lang="en-US" dirty="0"/>
            </a:br>
            <a:endParaRPr lang="en-US" dirty="0"/>
          </a:p>
        </p:txBody>
      </p:sp>
      <p:sp>
        <p:nvSpPr>
          <p:cNvPr id="3" name="Content Placeholder 2">
            <a:extLst>
              <a:ext uri="{FF2B5EF4-FFF2-40B4-BE49-F238E27FC236}">
                <a16:creationId xmlns:a16="http://schemas.microsoft.com/office/drawing/2014/main" id="{10395E61-5172-4D96-9254-715F1CF5F7EF}"/>
              </a:ext>
            </a:extLst>
          </p:cNvPr>
          <p:cNvSpPr>
            <a:spLocks noGrp="1"/>
          </p:cNvSpPr>
          <p:nvPr>
            <p:ph idx="1"/>
          </p:nvPr>
        </p:nvSpPr>
        <p:spPr>
          <a:xfrm>
            <a:off x="276225" y="942975"/>
            <a:ext cx="11696700" cy="5753100"/>
          </a:xfrm>
        </p:spPr>
        <p:txBody>
          <a:bodyPr>
            <a:normAutofit fontScale="85000" lnSpcReduction="20000"/>
          </a:bodyPr>
          <a:lstStyle/>
          <a:p>
            <a:pPr marL="0" indent="0">
              <a:buNone/>
            </a:pPr>
            <a:r>
              <a:rPr lang="en-US" sz="4200" dirty="0">
                <a:sym typeface="Wingdings" panose="05000000000000000000" pitchFamily="2" charset="2"/>
              </a:rPr>
              <a:t>When sending the addressee’s name and call - - -</a:t>
            </a:r>
          </a:p>
          <a:p>
            <a:endParaRPr lang="en-US" sz="900" dirty="0">
              <a:sym typeface="Wingdings" panose="05000000000000000000" pitchFamily="2" charset="2"/>
            </a:endParaRPr>
          </a:p>
          <a:p>
            <a:r>
              <a:rPr lang="en-US" dirty="0">
                <a:sym typeface="Wingdings" panose="05000000000000000000" pitchFamily="2" charset="2"/>
              </a:rPr>
              <a:t>Send the first name… it’s OK to say “COMMON SPELLING”, as in “RALPH  COMMON SPELLING”, or do it phonetically if an unusual name or spelling or bad conditions.</a:t>
            </a:r>
          </a:p>
          <a:p>
            <a:r>
              <a:rPr lang="en-US" dirty="0">
                <a:sym typeface="Wingdings" panose="05000000000000000000" pitchFamily="2" charset="2"/>
              </a:rPr>
              <a:t>If a middle initial, say “MIDDLE INITIAL DELTA” (for a “D” middle initial, etc.)  NOTE no period after the initial.</a:t>
            </a:r>
          </a:p>
          <a:p>
            <a:r>
              <a:rPr lang="en-US" dirty="0">
                <a:sym typeface="Wingdings" panose="05000000000000000000" pitchFamily="2" charset="2"/>
              </a:rPr>
              <a:t>The last name is usually spelled phonetically, even if it’s a relatively common name such as “</a:t>
            </a:r>
            <a:r>
              <a:rPr lang="en-US" b="1" dirty="0">
                <a:sym typeface="Wingdings" panose="05000000000000000000" pitchFamily="2" charset="2"/>
              </a:rPr>
              <a:t>Smith</a:t>
            </a:r>
            <a:r>
              <a:rPr lang="en-US" dirty="0">
                <a:sym typeface="Wingdings" panose="05000000000000000000" pitchFamily="2" charset="2"/>
              </a:rPr>
              <a:t>” or “</a:t>
            </a:r>
            <a:r>
              <a:rPr lang="en-US" b="1" dirty="0">
                <a:sym typeface="Wingdings" panose="05000000000000000000" pitchFamily="2" charset="2"/>
              </a:rPr>
              <a:t>Brown</a:t>
            </a:r>
            <a:r>
              <a:rPr lang="en-US" dirty="0">
                <a:sym typeface="Wingdings" panose="05000000000000000000" pitchFamily="2" charset="2"/>
              </a:rPr>
              <a:t>” or “</a:t>
            </a:r>
            <a:r>
              <a:rPr lang="en-US" b="1" dirty="0" err="1"/>
              <a:t>Banasiewicz</a:t>
            </a:r>
            <a:r>
              <a:rPr lang="en-US" dirty="0"/>
              <a:t>” </a:t>
            </a:r>
            <a:r>
              <a:rPr lang="en-US" dirty="0">
                <a:sym typeface="Wingdings" panose="05000000000000000000" pitchFamily="2" charset="2"/>
              </a:rPr>
              <a:t></a:t>
            </a:r>
          </a:p>
          <a:p>
            <a:r>
              <a:rPr lang="en-US" dirty="0">
                <a:sym typeface="Wingdings" panose="05000000000000000000" pitchFamily="2" charset="2"/>
              </a:rPr>
              <a:t>If a ham, follow the name with “AMATEUR CALL WHISKY 3 ALPHA BRAVO CHARLIE”</a:t>
            </a:r>
          </a:p>
          <a:p>
            <a:r>
              <a:rPr lang="en-US" dirty="0">
                <a:sym typeface="Wingdings" panose="05000000000000000000" pitchFamily="2" charset="2"/>
              </a:rPr>
              <a:t>Start the address with “FIGURE(S)” (&lt;3 numbers) or “NUMBER GROUP” (4+ numbers) then the street name (again usually phonetically or maybe a mixed group as in “MIXED GROUP FIFE TANGO HOTEL   STREET” for “5</a:t>
            </a:r>
            <a:r>
              <a:rPr lang="en-US" baseline="30000" dirty="0">
                <a:sym typeface="Wingdings" panose="05000000000000000000" pitchFamily="2" charset="2"/>
              </a:rPr>
              <a:t>th</a:t>
            </a:r>
            <a:r>
              <a:rPr lang="en-US" dirty="0">
                <a:sym typeface="Wingdings" panose="05000000000000000000" pitchFamily="2" charset="2"/>
              </a:rPr>
              <a:t> St”.</a:t>
            </a:r>
          </a:p>
          <a:p>
            <a:r>
              <a:rPr lang="en-US" dirty="0">
                <a:sym typeface="Wingdings" panose="05000000000000000000" pitchFamily="2" charset="2"/>
              </a:rPr>
              <a:t>Next the CITY (spell phonetically) and STATE (use 2-digit initials, </a:t>
            </a:r>
            <a:r>
              <a:rPr lang="en-US" dirty="0" err="1">
                <a:sym typeface="Wingdings" panose="05000000000000000000" pitchFamily="2" charset="2"/>
              </a:rPr>
              <a:t>eg</a:t>
            </a:r>
            <a:r>
              <a:rPr lang="en-US" dirty="0">
                <a:sym typeface="Wingdings" panose="05000000000000000000" pitchFamily="2" charset="2"/>
              </a:rPr>
              <a:t>, “PAPA ALPHA”)</a:t>
            </a:r>
          </a:p>
          <a:p>
            <a:r>
              <a:rPr lang="en-US" dirty="0">
                <a:sym typeface="Wingdings" panose="05000000000000000000" pitchFamily="2" charset="2"/>
              </a:rPr>
              <a:t>Follow the STATE with “</a:t>
            </a:r>
            <a:r>
              <a:rPr lang="en-US" u="sng" dirty="0">
                <a:sym typeface="Wingdings" panose="05000000000000000000" pitchFamily="2" charset="2"/>
              </a:rPr>
              <a:t>ZIP FIGURES</a:t>
            </a:r>
            <a:r>
              <a:rPr lang="en-US" dirty="0">
                <a:sym typeface="Wingdings" panose="05000000000000000000" pitchFamily="2" charset="2"/>
              </a:rPr>
              <a:t> ONE EIGHT FOUR THREE EIGHT”</a:t>
            </a:r>
          </a:p>
          <a:p>
            <a:r>
              <a:rPr lang="en-US" dirty="0">
                <a:sym typeface="Wingdings" panose="05000000000000000000" pitchFamily="2" charset="2"/>
              </a:rPr>
              <a:t>Phone #’s say “PHONE FIGURES XXX   </a:t>
            </a:r>
            <a:r>
              <a:rPr lang="en-US" dirty="0" err="1">
                <a:sym typeface="Wingdings" panose="05000000000000000000" pitchFamily="2" charset="2"/>
              </a:rPr>
              <a:t>XXX</a:t>
            </a:r>
            <a:r>
              <a:rPr lang="en-US" dirty="0">
                <a:sym typeface="Wingdings" panose="05000000000000000000" pitchFamily="2" charset="2"/>
              </a:rPr>
              <a:t>   XXXX (no dashes, just 3 sets of numbers)</a:t>
            </a:r>
          </a:p>
          <a:p>
            <a:r>
              <a:rPr lang="en-US" dirty="0">
                <a:sym typeface="Wingdings" panose="05000000000000000000" pitchFamily="2" charset="2"/>
              </a:rPr>
              <a:t>E-Mail address phonetically – use “AT SIGN” for the “@” and “DOT” for the “.”</a:t>
            </a:r>
            <a:endParaRPr lang="en-US" dirty="0"/>
          </a:p>
          <a:p>
            <a:pPr lvl="1"/>
            <a:endParaRPr lang="en-US" dirty="0">
              <a:sym typeface="Wingdings" panose="05000000000000000000" pitchFamily="2" charset="2"/>
            </a:endParaRPr>
          </a:p>
        </p:txBody>
      </p:sp>
    </p:spTree>
    <p:extLst>
      <p:ext uri="{BB962C8B-B14F-4D97-AF65-F5344CB8AC3E}">
        <p14:creationId xmlns:p14="http://schemas.microsoft.com/office/powerpoint/2010/main" val="261751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3787-7271-490C-BF87-4E43AC44C605}"/>
              </a:ext>
            </a:extLst>
          </p:cNvPr>
          <p:cNvSpPr>
            <a:spLocks noGrp="1"/>
          </p:cNvSpPr>
          <p:nvPr>
            <p:ph type="title"/>
          </p:nvPr>
        </p:nvSpPr>
        <p:spPr>
          <a:xfrm>
            <a:off x="342900" y="365125"/>
            <a:ext cx="11591925" cy="1325563"/>
          </a:xfrm>
        </p:spPr>
        <p:txBody>
          <a:bodyPr>
            <a:normAutofit/>
          </a:bodyPr>
          <a:lstStyle/>
          <a:p>
            <a:r>
              <a:rPr lang="en-US" b="1" i="1" u="sng" dirty="0"/>
              <a:t>Personal ARES Logbook</a:t>
            </a:r>
            <a:r>
              <a:rPr lang="en-US" b="1" dirty="0"/>
              <a:t>…  On Site...  When hanging with assigned person or functional group…</a:t>
            </a:r>
          </a:p>
        </p:txBody>
      </p:sp>
      <p:sp>
        <p:nvSpPr>
          <p:cNvPr id="4" name="Content Placeholder 3">
            <a:extLst>
              <a:ext uri="{FF2B5EF4-FFF2-40B4-BE49-F238E27FC236}">
                <a16:creationId xmlns:a16="http://schemas.microsoft.com/office/drawing/2014/main" id="{A6296037-BF8A-43F5-81DE-87D2919E617B}"/>
              </a:ext>
            </a:extLst>
          </p:cNvPr>
          <p:cNvSpPr>
            <a:spLocks noGrp="1"/>
          </p:cNvSpPr>
          <p:nvPr>
            <p:ph idx="1"/>
          </p:nvPr>
        </p:nvSpPr>
        <p:spPr>
          <a:xfrm>
            <a:off x="342900" y="2126973"/>
            <a:ext cx="9610725" cy="3662363"/>
          </a:xfrm>
        </p:spPr>
        <p:txBody>
          <a:bodyPr>
            <a:normAutofit/>
          </a:bodyPr>
          <a:lstStyle/>
          <a:p>
            <a:pPr>
              <a:spcBef>
                <a:spcPts val="1800"/>
              </a:spcBef>
            </a:pPr>
            <a:r>
              <a:rPr lang="en-US" sz="3600" dirty="0"/>
              <a:t>No time to fill out any “forms”</a:t>
            </a:r>
          </a:p>
          <a:p>
            <a:pPr>
              <a:spcBef>
                <a:spcPts val="1800"/>
              </a:spcBef>
            </a:pPr>
            <a:r>
              <a:rPr lang="en-US" sz="3600" dirty="0"/>
              <a:t>No convenient desk or location to fill out “forms”</a:t>
            </a:r>
          </a:p>
          <a:p>
            <a:pPr>
              <a:spcBef>
                <a:spcPts val="1800"/>
              </a:spcBef>
            </a:pPr>
            <a:r>
              <a:rPr lang="en-US" sz="3600" dirty="0"/>
              <a:t>No storage location for “forms”</a:t>
            </a:r>
          </a:p>
          <a:p>
            <a:pPr>
              <a:spcBef>
                <a:spcPts val="1800"/>
              </a:spcBef>
            </a:pPr>
            <a:r>
              <a:rPr lang="en-US" sz="3600" dirty="0"/>
              <a:t>No detailed info on addressee available</a:t>
            </a:r>
          </a:p>
          <a:p>
            <a:pPr>
              <a:spcBef>
                <a:spcPts val="1800"/>
              </a:spcBef>
            </a:pPr>
            <a:r>
              <a:rPr lang="en-US" sz="3600" dirty="0" err="1"/>
              <a:t>Gotta</a:t>
            </a:r>
            <a:r>
              <a:rPr lang="en-US" sz="3600" dirty="0"/>
              <a:t> act quickly… but accurately!</a:t>
            </a:r>
          </a:p>
        </p:txBody>
      </p:sp>
      <p:pic>
        <p:nvPicPr>
          <p:cNvPr id="4100" name="Picture 4" descr="See the source image">
            <a:extLst>
              <a:ext uri="{FF2B5EF4-FFF2-40B4-BE49-F238E27FC236}">
                <a16:creationId xmlns:a16="http://schemas.microsoft.com/office/drawing/2014/main" id="{D131B3E4-BB62-4BA3-8AD5-B2C53B9F9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8565" y="3519039"/>
            <a:ext cx="3589329" cy="318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82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C000">
            <a:alpha val="6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CF48-71C3-4224-B714-7642D2CB8987}"/>
              </a:ext>
            </a:extLst>
          </p:cNvPr>
          <p:cNvSpPr>
            <a:spLocks noGrp="1"/>
          </p:cNvSpPr>
          <p:nvPr>
            <p:ph type="title"/>
          </p:nvPr>
        </p:nvSpPr>
        <p:spPr/>
        <p:txBody>
          <a:bodyPr>
            <a:normAutofit/>
          </a:bodyPr>
          <a:lstStyle/>
          <a:p>
            <a:pPr algn="ctr"/>
            <a:r>
              <a:rPr lang="en-US" sz="7200" b="1" i="1" u="sng" dirty="0">
                <a:latin typeface="Arial Black" panose="020B0A04020102020204" pitchFamily="34" charset="0"/>
              </a:rPr>
              <a:t>“BREAK”</a:t>
            </a:r>
          </a:p>
        </p:txBody>
      </p:sp>
      <p:sp>
        <p:nvSpPr>
          <p:cNvPr id="3" name="Content Placeholder 2">
            <a:extLst>
              <a:ext uri="{FF2B5EF4-FFF2-40B4-BE49-F238E27FC236}">
                <a16:creationId xmlns:a16="http://schemas.microsoft.com/office/drawing/2014/main" id="{EC9B48B7-B943-43F5-A1A9-01EF0182E02E}"/>
              </a:ext>
            </a:extLst>
          </p:cNvPr>
          <p:cNvSpPr>
            <a:spLocks noGrp="1"/>
          </p:cNvSpPr>
          <p:nvPr>
            <p:ph idx="1"/>
          </p:nvPr>
        </p:nvSpPr>
        <p:spPr>
          <a:xfrm>
            <a:off x="533399" y="1825624"/>
            <a:ext cx="11287125" cy="4860925"/>
          </a:xfrm>
        </p:spPr>
        <p:txBody>
          <a:bodyPr>
            <a:normAutofit fontScale="92500" lnSpcReduction="10000"/>
          </a:bodyPr>
          <a:lstStyle/>
          <a:p>
            <a:pPr>
              <a:spcBef>
                <a:spcPts val="1800"/>
              </a:spcBef>
            </a:pPr>
            <a:r>
              <a:rPr lang="en-US" dirty="0"/>
              <a:t>After finishing sending the PREAMBLE and ADDRESS info, say - - -  “BREAK FOR TEXT”, and </a:t>
            </a:r>
            <a:r>
              <a:rPr lang="en-US" b="1" i="1" u="sng" dirty="0">
                <a:solidFill>
                  <a:srgbClr val="FF0000"/>
                </a:solidFill>
              </a:rPr>
              <a:t>STOP TRANSMITTING</a:t>
            </a:r>
            <a:r>
              <a:rPr lang="en-US" u="sng" dirty="0">
                <a:solidFill>
                  <a:srgbClr val="FF0000"/>
                </a:solidFill>
              </a:rPr>
              <a:t>!</a:t>
            </a:r>
          </a:p>
          <a:p>
            <a:pPr>
              <a:spcBef>
                <a:spcPts val="1800"/>
              </a:spcBef>
            </a:pPr>
            <a:r>
              <a:rPr lang="en-US" dirty="0"/>
              <a:t>This break in transmitting the message is an opportunity for the receiving station to check what he has received so far and ask for any…</a:t>
            </a:r>
          </a:p>
          <a:p>
            <a:pPr lvl="1">
              <a:spcBef>
                <a:spcPts val="1800"/>
              </a:spcBef>
            </a:pPr>
            <a:r>
              <a:rPr lang="en-US" dirty="0"/>
              <a:t>FILLS (items missed when it was sent)</a:t>
            </a:r>
          </a:p>
          <a:p>
            <a:pPr lvl="1">
              <a:spcBef>
                <a:spcPts val="1800"/>
              </a:spcBef>
            </a:pPr>
            <a:r>
              <a:rPr lang="en-US" dirty="0"/>
              <a:t>CORRECTIONS</a:t>
            </a:r>
          </a:p>
          <a:p>
            <a:pPr lvl="1">
              <a:spcBef>
                <a:spcPts val="1800"/>
              </a:spcBef>
            </a:pPr>
            <a:r>
              <a:rPr lang="en-US" dirty="0"/>
              <a:t>CLARIFICATIONS</a:t>
            </a:r>
          </a:p>
          <a:p>
            <a:pPr>
              <a:spcBef>
                <a:spcPts val="1800"/>
              </a:spcBef>
            </a:pPr>
            <a:r>
              <a:rPr lang="en-US" dirty="0"/>
              <a:t>When the receiving station is satisfied that he has everything correct so far, he’ll say “</a:t>
            </a:r>
            <a:r>
              <a:rPr lang="en-US" b="1" u="sng" dirty="0">
                <a:solidFill>
                  <a:srgbClr val="00863D"/>
                </a:solidFill>
              </a:rPr>
              <a:t>GO</a:t>
            </a:r>
            <a:r>
              <a:rPr lang="en-US" dirty="0"/>
              <a:t>”.  At this point you can proceed sending the text.</a:t>
            </a:r>
          </a:p>
          <a:p>
            <a:pPr>
              <a:spcBef>
                <a:spcPts val="1800"/>
              </a:spcBef>
            </a:pPr>
            <a:r>
              <a:rPr lang="en-US" dirty="0"/>
              <a:t>NOTE:  In “high level” traffic nets (EAN, 3RN, etc.), the receiving station may not respond with “GO”.  If you hear nothing after a few seconds, go ahead, send text.</a:t>
            </a:r>
          </a:p>
        </p:txBody>
      </p:sp>
    </p:spTree>
    <p:extLst>
      <p:ext uri="{BB962C8B-B14F-4D97-AF65-F5344CB8AC3E}">
        <p14:creationId xmlns:p14="http://schemas.microsoft.com/office/powerpoint/2010/main" val="372770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F8EF-B63E-4816-A9CF-D25720FF263C}"/>
              </a:ext>
            </a:extLst>
          </p:cNvPr>
          <p:cNvSpPr>
            <a:spLocks noGrp="1"/>
          </p:cNvSpPr>
          <p:nvPr>
            <p:ph type="title"/>
          </p:nvPr>
        </p:nvSpPr>
        <p:spPr>
          <a:xfrm>
            <a:off x="838200" y="222251"/>
            <a:ext cx="10515600" cy="635000"/>
          </a:xfrm>
        </p:spPr>
        <p:txBody>
          <a:bodyPr>
            <a:normAutofit fontScale="90000"/>
          </a:bodyPr>
          <a:lstStyle/>
          <a:p>
            <a:r>
              <a:rPr lang="en-US" b="1" i="1" u="sng" dirty="0"/>
              <a:t>Sending a Radiogram…  TEXT</a:t>
            </a:r>
          </a:p>
        </p:txBody>
      </p:sp>
      <p:sp>
        <p:nvSpPr>
          <p:cNvPr id="3" name="Content Placeholder 2">
            <a:extLst>
              <a:ext uri="{FF2B5EF4-FFF2-40B4-BE49-F238E27FC236}">
                <a16:creationId xmlns:a16="http://schemas.microsoft.com/office/drawing/2014/main" id="{6E743B18-8766-44DD-B0CF-50ACFD03BA84}"/>
              </a:ext>
            </a:extLst>
          </p:cNvPr>
          <p:cNvSpPr>
            <a:spLocks noGrp="1"/>
          </p:cNvSpPr>
          <p:nvPr>
            <p:ph idx="1"/>
          </p:nvPr>
        </p:nvSpPr>
        <p:spPr>
          <a:xfrm>
            <a:off x="200025" y="1209675"/>
            <a:ext cx="11791950" cy="5505450"/>
          </a:xfrm>
        </p:spPr>
        <p:txBody>
          <a:bodyPr>
            <a:normAutofit fontScale="92500" lnSpcReduction="10000"/>
          </a:bodyPr>
          <a:lstStyle/>
          <a:p>
            <a:pPr>
              <a:spcBef>
                <a:spcPts val="1800"/>
              </a:spcBef>
            </a:pPr>
            <a:r>
              <a:rPr lang="en-US" dirty="0">
                <a:sym typeface="Wingdings" panose="05000000000000000000" pitchFamily="2" charset="2"/>
              </a:rPr>
              <a:t>For “novice” traffic handlers, it’s OK to say “TEXT FOLLOWS”, and then send the text.  Otherwise, just start sending the text after receiving the “GO”.</a:t>
            </a:r>
          </a:p>
          <a:p>
            <a:pPr>
              <a:spcBef>
                <a:spcPts val="1800"/>
              </a:spcBef>
            </a:pPr>
            <a:r>
              <a:rPr lang="en-US" dirty="0">
                <a:sym typeface="Wingdings" panose="05000000000000000000" pitchFamily="2" charset="2"/>
              </a:rPr>
              <a:t>Try to limit the number of “words” to no more than 25</a:t>
            </a:r>
          </a:p>
          <a:p>
            <a:pPr>
              <a:spcBef>
                <a:spcPts val="1800"/>
              </a:spcBef>
            </a:pPr>
            <a:r>
              <a:rPr lang="en-US" dirty="0">
                <a:sym typeface="Wingdings" panose="05000000000000000000" pitchFamily="2" charset="2"/>
              </a:rPr>
              <a:t>Make use of “</a:t>
            </a:r>
            <a:r>
              <a:rPr lang="en-US" b="1" i="1" dirty="0">
                <a:sym typeface="Wingdings" panose="05000000000000000000" pitchFamily="2" charset="2"/>
              </a:rPr>
              <a:t>ARL Codes</a:t>
            </a:r>
            <a:r>
              <a:rPr lang="en-US" dirty="0">
                <a:sym typeface="Wingdings" panose="05000000000000000000" pitchFamily="2" charset="2"/>
              </a:rPr>
              <a:t>” whenever possible</a:t>
            </a:r>
          </a:p>
          <a:p>
            <a:pPr>
              <a:spcBef>
                <a:spcPts val="1800"/>
              </a:spcBef>
            </a:pPr>
            <a:r>
              <a:rPr lang="en-US" dirty="0">
                <a:sym typeface="Wingdings" panose="05000000000000000000" pitchFamily="2" charset="2"/>
              </a:rPr>
              <a:t>Use Pro-Words and “I SPELL” as often as necessary to assure good copy.</a:t>
            </a:r>
          </a:p>
          <a:p>
            <a:pPr>
              <a:spcBef>
                <a:spcPts val="1800"/>
              </a:spcBef>
            </a:pPr>
            <a:r>
              <a:rPr lang="en-US" dirty="0">
                <a:sym typeface="Wingdings" panose="05000000000000000000" pitchFamily="2" charset="2"/>
              </a:rPr>
              <a:t>Use proper phonetics and pronunciation of words, letters, &amp; numbers </a:t>
            </a:r>
          </a:p>
          <a:p>
            <a:pPr>
              <a:spcBef>
                <a:spcPts val="1800"/>
              </a:spcBef>
            </a:pPr>
            <a:r>
              <a:rPr lang="en-US" dirty="0">
                <a:sym typeface="Wingdings" panose="05000000000000000000" pitchFamily="2" charset="2"/>
              </a:rPr>
              <a:t>Refrain from sending text too fast… HINT:  Write the text as you send it!  With practice you’ll settle into a “groove” for sending techniques and speed.</a:t>
            </a:r>
          </a:p>
          <a:p>
            <a:pPr>
              <a:spcBef>
                <a:spcPts val="1800"/>
              </a:spcBef>
            </a:pPr>
            <a:r>
              <a:rPr lang="en-US" dirty="0">
                <a:sym typeface="Wingdings" panose="05000000000000000000" pitchFamily="2" charset="2"/>
              </a:rPr>
              <a:t>After sending the text say “</a:t>
            </a:r>
            <a:r>
              <a:rPr lang="en-US" b="1" u="sng" dirty="0">
                <a:sym typeface="Wingdings" panose="05000000000000000000" pitchFamily="2" charset="2"/>
              </a:rPr>
              <a:t>BREAK FOR SIGNATURE</a:t>
            </a:r>
            <a:r>
              <a:rPr lang="en-US" dirty="0">
                <a:sym typeface="Wingdings" panose="05000000000000000000" pitchFamily="2" charset="2"/>
              </a:rPr>
              <a:t>” but DO NOT STOP SENDING!  Immediately proceed with sending the signature.</a:t>
            </a:r>
          </a:p>
          <a:p>
            <a:pPr>
              <a:spcBef>
                <a:spcPts val="1800"/>
              </a:spcBef>
            </a:pPr>
            <a:r>
              <a:rPr lang="en-US" dirty="0">
                <a:sym typeface="Wingdings" panose="05000000000000000000" pitchFamily="2" charset="2"/>
              </a:rPr>
              <a:t>After sending the signature, send “</a:t>
            </a:r>
            <a:r>
              <a:rPr lang="en-US" b="1" u="sng" dirty="0">
                <a:sym typeface="Wingdings" panose="05000000000000000000" pitchFamily="2" charset="2"/>
              </a:rPr>
              <a:t>END</a:t>
            </a:r>
            <a:r>
              <a:rPr lang="en-US" dirty="0">
                <a:sym typeface="Wingdings" panose="05000000000000000000" pitchFamily="2" charset="2"/>
              </a:rPr>
              <a:t>” indicating the end of the message, and send either “</a:t>
            </a:r>
            <a:r>
              <a:rPr lang="en-US" b="1" u="sng" dirty="0">
                <a:sym typeface="Wingdings" panose="05000000000000000000" pitchFamily="2" charset="2"/>
              </a:rPr>
              <a:t>NO MORE</a:t>
            </a:r>
            <a:r>
              <a:rPr lang="en-US" dirty="0">
                <a:sym typeface="Wingdings" panose="05000000000000000000" pitchFamily="2" charset="2"/>
              </a:rPr>
              <a:t>”, or “ONE MORE”, “TWO MORE, etc. if sending more messages.</a:t>
            </a:r>
          </a:p>
          <a:p>
            <a:endParaRPr lang="en-US" dirty="0">
              <a:sym typeface="Wingdings" panose="05000000000000000000" pitchFamily="2" charset="2"/>
            </a:endParaRPr>
          </a:p>
          <a:p>
            <a:endParaRPr lang="en-US" dirty="0"/>
          </a:p>
        </p:txBody>
      </p:sp>
      <p:pic>
        <p:nvPicPr>
          <p:cNvPr id="17410" name="Picture 2" descr="See the source image">
            <a:extLst>
              <a:ext uri="{FF2B5EF4-FFF2-40B4-BE49-F238E27FC236}">
                <a16:creationId xmlns:a16="http://schemas.microsoft.com/office/drawing/2014/main" id="{254C8964-C53A-4A21-B953-158D7B634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0767" y="1728593"/>
            <a:ext cx="1600589" cy="178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FF99">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A8CF-3810-4FD2-B07A-79624D8AB05F}"/>
              </a:ext>
            </a:extLst>
          </p:cNvPr>
          <p:cNvSpPr>
            <a:spLocks noGrp="1"/>
          </p:cNvSpPr>
          <p:nvPr>
            <p:ph type="title"/>
          </p:nvPr>
        </p:nvSpPr>
        <p:spPr>
          <a:xfrm>
            <a:off x="838200" y="365126"/>
            <a:ext cx="10515600" cy="615950"/>
          </a:xfrm>
        </p:spPr>
        <p:txBody>
          <a:bodyPr>
            <a:normAutofit fontScale="90000"/>
          </a:bodyPr>
          <a:lstStyle/>
          <a:p>
            <a:r>
              <a:rPr lang="en-US" b="1" i="1" u="sng" dirty="0"/>
              <a:t>ARRL “ARL Codes”…</a:t>
            </a:r>
          </a:p>
        </p:txBody>
      </p:sp>
      <p:sp>
        <p:nvSpPr>
          <p:cNvPr id="3" name="Content Placeholder 2">
            <a:extLst>
              <a:ext uri="{FF2B5EF4-FFF2-40B4-BE49-F238E27FC236}">
                <a16:creationId xmlns:a16="http://schemas.microsoft.com/office/drawing/2014/main" id="{EBE5AEA6-34F1-4846-9A1D-2EA631BD52F4}"/>
              </a:ext>
            </a:extLst>
          </p:cNvPr>
          <p:cNvSpPr>
            <a:spLocks noGrp="1"/>
          </p:cNvSpPr>
          <p:nvPr>
            <p:ph idx="1"/>
          </p:nvPr>
        </p:nvSpPr>
        <p:spPr>
          <a:xfrm>
            <a:off x="352425" y="1447800"/>
            <a:ext cx="11391900" cy="5162550"/>
          </a:xfrm>
        </p:spPr>
        <p:txBody>
          <a:bodyPr>
            <a:normAutofit fontScale="92500" lnSpcReduction="20000"/>
          </a:bodyPr>
          <a:lstStyle/>
          <a:p>
            <a:pPr marL="0" indent="0">
              <a:buNone/>
            </a:pPr>
            <a:r>
              <a:rPr lang="en-US" dirty="0"/>
              <a:t>Here’s some examples of “ARL Codes”:</a:t>
            </a:r>
          </a:p>
          <a:p>
            <a:pPr marL="0" indent="0">
              <a:buNone/>
            </a:pPr>
            <a:endParaRPr lang="en-US" dirty="0"/>
          </a:p>
          <a:p>
            <a:r>
              <a:rPr lang="en-US" b="1" dirty="0"/>
              <a:t>FIFTY</a:t>
            </a:r>
            <a:r>
              <a:rPr lang="en-US" dirty="0"/>
              <a:t> = “Greetings by Amateur Radio”</a:t>
            </a:r>
          </a:p>
          <a:p>
            <a:r>
              <a:rPr lang="en-US" b="1" dirty="0"/>
              <a:t>FIFTY FOUR </a:t>
            </a:r>
            <a:r>
              <a:rPr lang="en-US" dirty="0"/>
              <a:t>= “Many thanks for your good wishes”</a:t>
            </a:r>
          </a:p>
          <a:p>
            <a:r>
              <a:rPr lang="en-US" b="1" dirty="0"/>
              <a:t>FIFTY FIVE </a:t>
            </a:r>
            <a:r>
              <a:rPr lang="en-US" dirty="0"/>
              <a:t>= “Congratulations on your ____ , a most worthy and deserving achievement”</a:t>
            </a:r>
          </a:p>
          <a:p>
            <a:r>
              <a:rPr lang="en-US" b="1" dirty="0"/>
              <a:t>SIXTY ONE </a:t>
            </a:r>
            <a:r>
              <a:rPr lang="en-US" dirty="0"/>
              <a:t>= “Wishing you a very Merry Christmas and a Happy New Year”</a:t>
            </a:r>
          </a:p>
          <a:p>
            <a:r>
              <a:rPr lang="en-US" b="1" dirty="0"/>
              <a:t>SIXTY SEVEN </a:t>
            </a:r>
            <a:r>
              <a:rPr lang="en-US" dirty="0"/>
              <a:t>= “Your message number ____ undeliverable because of _____ .  Please advise.”</a:t>
            </a:r>
          </a:p>
          <a:p>
            <a:endParaRPr lang="en-US" dirty="0"/>
          </a:p>
          <a:p>
            <a:r>
              <a:rPr lang="en-US" dirty="0"/>
              <a:t>ARL Codes Must always be spelled out.  For example:  ARL FIFTY FOUR = </a:t>
            </a:r>
          </a:p>
          <a:p>
            <a:pPr lvl="1"/>
            <a:r>
              <a:rPr lang="en-US" dirty="0"/>
              <a:t>“</a:t>
            </a:r>
            <a:r>
              <a:rPr lang="en-US" b="1" dirty="0">
                <a:solidFill>
                  <a:srgbClr val="FF0000"/>
                </a:solidFill>
              </a:rPr>
              <a:t>INITIALS ALPHA ROMEO LIMA    FIFTY I SPELL </a:t>
            </a:r>
            <a:r>
              <a:rPr lang="en-US" b="1" u="sng" dirty="0">
                <a:solidFill>
                  <a:srgbClr val="FF0000"/>
                </a:solidFill>
              </a:rPr>
              <a:t>FOXTROT INDIA FOXTROT TANGO YANKEE</a:t>
            </a:r>
            <a:r>
              <a:rPr lang="en-US" b="1" dirty="0">
                <a:solidFill>
                  <a:srgbClr val="FF0000"/>
                </a:solidFill>
              </a:rPr>
              <a:t>        FOUR I SPELL </a:t>
            </a:r>
            <a:r>
              <a:rPr lang="en-US" b="1" u="sng" dirty="0">
                <a:solidFill>
                  <a:srgbClr val="FF0000"/>
                </a:solidFill>
              </a:rPr>
              <a:t>FOXTROT OSCAR UNIFORM ROMEO</a:t>
            </a:r>
            <a:r>
              <a:rPr lang="en-US" dirty="0"/>
              <a:t>”</a:t>
            </a:r>
          </a:p>
        </p:txBody>
      </p:sp>
    </p:spTree>
    <p:extLst>
      <p:ext uri="{BB962C8B-B14F-4D97-AF65-F5344CB8AC3E}">
        <p14:creationId xmlns:p14="http://schemas.microsoft.com/office/powerpoint/2010/main" val="12432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ircle(in)">
                                      <p:cBhvr>
                                        <p:cTn id="37" dur="2000"/>
                                        <p:tgtEl>
                                          <p:spTgt spid="3">
                                            <p:txEl>
                                              <p:pRg st="8" end="8"/>
                                            </p:txEl>
                                          </p:spTgt>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ircle(in)">
                                      <p:cBhvr>
                                        <p:cTn id="4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EC0A-BD3F-4E03-B2F4-E4C09A7E9353}"/>
              </a:ext>
            </a:extLst>
          </p:cNvPr>
          <p:cNvSpPr>
            <a:spLocks noGrp="1"/>
          </p:cNvSpPr>
          <p:nvPr>
            <p:ph type="title"/>
          </p:nvPr>
        </p:nvSpPr>
        <p:spPr>
          <a:xfrm>
            <a:off x="838200" y="365126"/>
            <a:ext cx="10515600" cy="730250"/>
          </a:xfrm>
        </p:spPr>
        <p:txBody>
          <a:bodyPr/>
          <a:lstStyle/>
          <a:p>
            <a:r>
              <a:rPr lang="en-US" b="1" i="1" u="sng" dirty="0"/>
              <a:t>Example sending a Preamble…</a:t>
            </a:r>
          </a:p>
        </p:txBody>
      </p:sp>
      <p:sp>
        <p:nvSpPr>
          <p:cNvPr id="4" name="TextBox 3">
            <a:extLst>
              <a:ext uri="{FF2B5EF4-FFF2-40B4-BE49-F238E27FC236}">
                <a16:creationId xmlns:a16="http://schemas.microsoft.com/office/drawing/2014/main" id="{E258A930-26E5-433B-867A-1984FAE5A018}"/>
              </a:ext>
            </a:extLst>
          </p:cNvPr>
          <p:cNvSpPr txBox="1"/>
          <p:nvPr/>
        </p:nvSpPr>
        <p:spPr>
          <a:xfrm>
            <a:off x="352425" y="1219200"/>
            <a:ext cx="11524693" cy="369332"/>
          </a:xfrm>
          <a:prstGeom prst="rect">
            <a:avLst/>
          </a:prstGeom>
          <a:noFill/>
        </p:spPr>
        <p:txBody>
          <a:bodyPr wrap="none" rtlCol="0">
            <a:spAutoFit/>
          </a:bodyPr>
          <a:lstStyle/>
          <a:p>
            <a:r>
              <a:rPr lang="en-US" dirty="0"/>
              <a:t>Preamble:  # 397 / Routine / WA2CCN (Station of Origin) / ARL 12 (Check #) / Lakeville PA (Place of Origin) / 27 JAN (Date)</a:t>
            </a:r>
          </a:p>
        </p:txBody>
      </p:sp>
      <p:sp>
        <p:nvSpPr>
          <p:cNvPr id="5" name="TextBox 4">
            <a:extLst>
              <a:ext uri="{FF2B5EF4-FFF2-40B4-BE49-F238E27FC236}">
                <a16:creationId xmlns:a16="http://schemas.microsoft.com/office/drawing/2014/main" id="{F14638F7-997B-44EB-B5AA-C33DCECC7C58}"/>
              </a:ext>
            </a:extLst>
          </p:cNvPr>
          <p:cNvSpPr txBox="1"/>
          <p:nvPr/>
        </p:nvSpPr>
        <p:spPr>
          <a:xfrm>
            <a:off x="516256" y="2143125"/>
            <a:ext cx="11085194" cy="4062651"/>
          </a:xfrm>
          <a:prstGeom prst="rect">
            <a:avLst/>
          </a:prstGeom>
          <a:noFill/>
        </p:spPr>
        <p:txBody>
          <a:bodyPr wrap="square" rtlCol="0">
            <a:spAutoFit/>
          </a:bodyPr>
          <a:lstStyle/>
          <a:p>
            <a:pPr>
              <a:spcBef>
                <a:spcPts val="1800"/>
              </a:spcBef>
            </a:pPr>
            <a:r>
              <a:rPr lang="en-US" sz="2400" dirty="0"/>
              <a:t>NUMBER THREE NINER SEVEN</a:t>
            </a:r>
          </a:p>
          <a:p>
            <a:pPr>
              <a:spcBef>
                <a:spcPts val="1800"/>
              </a:spcBef>
            </a:pPr>
            <a:r>
              <a:rPr lang="en-US" sz="2400" dirty="0"/>
              <a:t>ROUTINE</a:t>
            </a:r>
          </a:p>
          <a:p>
            <a:pPr>
              <a:spcBef>
                <a:spcPts val="1800"/>
              </a:spcBef>
            </a:pPr>
            <a:r>
              <a:rPr lang="en-US" sz="2400" dirty="0"/>
              <a:t>WHISKY ALPHA TWO CHARLIE </a:t>
            </a:r>
            <a:r>
              <a:rPr lang="en-US" sz="2400" dirty="0" err="1"/>
              <a:t>CHARLIE</a:t>
            </a:r>
            <a:r>
              <a:rPr lang="en-US" sz="2400" dirty="0"/>
              <a:t> NOVEMBER</a:t>
            </a:r>
          </a:p>
          <a:p>
            <a:pPr>
              <a:spcBef>
                <a:spcPts val="1800"/>
              </a:spcBef>
            </a:pPr>
            <a:r>
              <a:rPr lang="en-US" sz="2400" dirty="0"/>
              <a:t>CHECK MIXED GROUP ALPHA ROMEO LIMA ONE TWO</a:t>
            </a:r>
          </a:p>
          <a:p>
            <a:pPr>
              <a:spcBef>
                <a:spcPts val="1800"/>
              </a:spcBef>
            </a:pPr>
            <a:r>
              <a:rPr lang="en-US" sz="2400" dirty="0"/>
              <a:t>LAKEVILLE    I SPELL    LIMA ALPHA KILO ECHO VICTOR INDIA LIMA </a:t>
            </a:r>
            <a:r>
              <a:rPr lang="en-US" sz="2400" dirty="0" err="1"/>
              <a:t>LIMA</a:t>
            </a:r>
            <a:r>
              <a:rPr lang="en-US" sz="2400" dirty="0"/>
              <a:t> ECHO</a:t>
            </a:r>
          </a:p>
          <a:p>
            <a:pPr>
              <a:spcBef>
                <a:spcPts val="1800"/>
              </a:spcBef>
            </a:pPr>
            <a:r>
              <a:rPr lang="en-US" sz="2400" dirty="0"/>
              <a:t>INITIALS PAPA ALPHA</a:t>
            </a:r>
          </a:p>
          <a:p>
            <a:pPr>
              <a:spcBef>
                <a:spcPts val="1800"/>
              </a:spcBef>
            </a:pPr>
            <a:r>
              <a:rPr lang="en-US" sz="2400" dirty="0"/>
              <a:t>FILED FIGURES TWO SEVEN JANUARY</a:t>
            </a:r>
          </a:p>
        </p:txBody>
      </p:sp>
    </p:spTree>
    <p:extLst>
      <p:ext uri="{BB962C8B-B14F-4D97-AF65-F5344CB8AC3E}">
        <p14:creationId xmlns:p14="http://schemas.microsoft.com/office/powerpoint/2010/main" val="27969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EC0A-BD3F-4E03-B2F4-E4C09A7E9353}"/>
              </a:ext>
            </a:extLst>
          </p:cNvPr>
          <p:cNvSpPr>
            <a:spLocks noGrp="1"/>
          </p:cNvSpPr>
          <p:nvPr>
            <p:ph type="title"/>
          </p:nvPr>
        </p:nvSpPr>
        <p:spPr>
          <a:xfrm>
            <a:off x="838200" y="365126"/>
            <a:ext cx="10515600" cy="730250"/>
          </a:xfrm>
        </p:spPr>
        <p:txBody>
          <a:bodyPr/>
          <a:lstStyle/>
          <a:p>
            <a:r>
              <a:rPr lang="en-US" b="1" i="1" u="sng" dirty="0"/>
              <a:t>Example sending an ADDRESS…</a:t>
            </a:r>
          </a:p>
        </p:txBody>
      </p:sp>
      <p:sp>
        <p:nvSpPr>
          <p:cNvPr id="4" name="TextBox 3">
            <a:extLst>
              <a:ext uri="{FF2B5EF4-FFF2-40B4-BE49-F238E27FC236}">
                <a16:creationId xmlns:a16="http://schemas.microsoft.com/office/drawing/2014/main" id="{E258A930-26E5-433B-867A-1984FAE5A018}"/>
              </a:ext>
            </a:extLst>
          </p:cNvPr>
          <p:cNvSpPr txBox="1"/>
          <p:nvPr/>
        </p:nvSpPr>
        <p:spPr>
          <a:xfrm>
            <a:off x="352425" y="1219200"/>
            <a:ext cx="7744556" cy="369332"/>
          </a:xfrm>
          <a:prstGeom prst="rect">
            <a:avLst/>
          </a:prstGeom>
          <a:noFill/>
        </p:spPr>
        <p:txBody>
          <a:bodyPr wrap="none" rtlCol="0">
            <a:spAutoFit/>
          </a:bodyPr>
          <a:lstStyle/>
          <a:p>
            <a:r>
              <a:rPr lang="en-US" dirty="0"/>
              <a:t>To:  Brian Grilk KD2OAZ    23 Edison St    Clifton NJ  07013    Phone 973-473- 0108</a:t>
            </a:r>
          </a:p>
        </p:txBody>
      </p:sp>
      <p:sp>
        <p:nvSpPr>
          <p:cNvPr id="5" name="TextBox 4">
            <a:extLst>
              <a:ext uri="{FF2B5EF4-FFF2-40B4-BE49-F238E27FC236}">
                <a16:creationId xmlns:a16="http://schemas.microsoft.com/office/drawing/2014/main" id="{F14638F7-997B-44EB-B5AA-C33DCECC7C58}"/>
              </a:ext>
            </a:extLst>
          </p:cNvPr>
          <p:cNvSpPr txBox="1"/>
          <p:nvPr/>
        </p:nvSpPr>
        <p:spPr>
          <a:xfrm>
            <a:off x="190500" y="2143125"/>
            <a:ext cx="11849100" cy="4062651"/>
          </a:xfrm>
          <a:prstGeom prst="rect">
            <a:avLst/>
          </a:prstGeom>
          <a:noFill/>
        </p:spPr>
        <p:txBody>
          <a:bodyPr wrap="square" rtlCol="0">
            <a:spAutoFit/>
          </a:bodyPr>
          <a:lstStyle/>
          <a:p>
            <a:pPr>
              <a:spcBef>
                <a:spcPts val="1800"/>
              </a:spcBef>
            </a:pPr>
            <a:r>
              <a:rPr lang="en-US" sz="2400" b="1" dirty="0">
                <a:highlight>
                  <a:srgbClr val="FFFF00"/>
                </a:highlight>
              </a:rPr>
              <a:t>TO</a:t>
            </a:r>
            <a:r>
              <a:rPr lang="en-US" sz="2400" dirty="0"/>
              <a:t>    BRIAN (COMMON SPELLING)   GRILK   I SPELL   GOLF ROMEO INDIA LIMA KILO</a:t>
            </a:r>
          </a:p>
          <a:p>
            <a:pPr>
              <a:spcBef>
                <a:spcPts val="1800"/>
              </a:spcBef>
            </a:pPr>
            <a:r>
              <a:rPr lang="en-US" sz="2400" dirty="0"/>
              <a:t>AMATEUR CALL KILO DELTA TWO OSCAR ALPHA ZULU</a:t>
            </a:r>
          </a:p>
          <a:p>
            <a:pPr>
              <a:spcBef>
                <a:spcPts val="1800"/>
              </a:spcBef>
            </a:pPr>
            <a:r>
              <a:rPr lang="en-US" sz="2400" dirty="0"/>
              <a:t>FIGURES TWO THREE  EDISON  I SPELL  ECHO DELTA INDIA SIERRA OSCAR NOVEMBER  STREET</a:t>
            </a:r>
          </a:p>
          <a:p>
            <a:pPr>
              <a:spcBef>
                <a:spcPts val="1800"/>
              </a:spcBef>
            </a:pPr>
            <a:r>
              <a:rPr lang="en-US" sz="2400" dirty="0"/>
              <a:t>CLIFTON  I SPELL  CHARLIE LIMA INDIA FOXTROT OSCAR NOVEMBER</a:t>
            </a:r>
          </a:p>
          <a:p>
            <a:pPr>
              <a:spcBef>
                <a:spcPts val="1800"/>
              </a:spcBef>
            </a:pPr>
            <a:r>
              <a:rPr lang="en-US" sz="2400" dirty="0"/>
              <a:t>INITIALS NOVEMBER JULIET    ZIP FIGURES ZERO ONE ZERO ONE THREE</a:t>
            </a:r>
          </a:p>
          <a:p>
            <a:pPr>
              <a:spcBef>
                <a:spcPts val="1800"/>
              </a:spcBef>
            </a:pPr>
            <a:r>
              <a:rPr lang="en-US" sz="2400" dirty="0"/>
              <a:t>PHONE    FIGURES   NINER SEVEN THREE     FOUR SEVEN THREE    ZERO ONE ZERO EIGHT</a:t>
            </a:r>
          </a:p>
          <a:p>
            <a:pPr>
              <a:spcBef>
                <a:spcPts val="1800"/>
              </a:spcBef>
            </a:pPr>
            <a:r>
              <a:rPr lang="en-US" sz="2400" b="1" dirty="0">
                <a:highlight>
                  <a:srgbClr val="FFFF00"/>
                </a:highlight>
              </a:rPr>
              <a:t>BREAK FOR TEXT </a:t>
            </a:r>
            <a:r>
              <a:rPr lang="en-US" sz="2400" dirty="0">
                <a:highlight>
                  <a:srgbClr val="FFFF00"/>
                </a:highlight>
              </a:rPr>
              <a:t>  (Stop Transmitting)</a:t>
            </a:r>
            <a:endParaRPr lang="en-US" sz="2400" b="1" dirty="0">
              <a:highlight>
                <a:srgbClr val="FFFF00"/>
              </a:highlight>
            </a:endParaRPr>
          </a:p>
        </p:txBody>
      </p:sp>
    </p:spTree>
    <p:extLst>
      <p:ext uri="{BB962C8B-B14F-4D97-AF65-F5344CB8AC3E}">
        <p14:creationId xmlns:p14="http://schemas.microsoft.com/office/powerpoint/2010/main" val="30653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EC0A-BD3F-4E03-B2F4-E4C09A7E9353}"/>
              </a:ext>
            </a:extLst>
          </p:cNvPr>
          <p:cNvSpPr>
            <a:spLocks noGrp="1"/>
          </p:cNvSpPr>
          <p:nvPr>
            <p:ph type="title"/>
          </p:nvPr>
        </p:nvSpPr>
        <p:spPr>
          <a:xfrm>
            <a:off x="838200" y="365126"/>
            <a:ext cx="10515600" cy="730250"/>
          </a:xfrm>
        </p:spPr>
        <p:txBody>
          <a:bodyPr/>
          <a:lstStyle/>
          <a:p>
            <a:r>
              <a:rPr lang="en-US" b="1" i="1" u="sng" dirty="0"/>
              <a:t>Example sending the TEXT &amp; SIGNATURE…</a:t>
            </a:r>
          </a:p>
        </p:txBody>
      </p:sp>
      <p:sp>
        <p:nvSpPr>
          <p:cNvPr id="4" name="TextBox 3">
            <a:extLst>
              <a:ext uri="{FF2B5EF4-FFF2-40B4-BE49-F238E27FC236}">
                <a16:creationId xmlns:a16="http://schemas.microsoft.com/office/drawing/2014/main" id="{E258A930-26E5-433B-867A-1984FAE5A018}"/>
              </a:ext>
            </a:extLst>
          </p:cNvPr>
          <p:cNvSpPr txBox="1"/>
          <p:nvPr/>
        </p:nvSpPr>
        <p:spPr>
          <a:xfrm>
            <a:off x="352425" y="1219200"/>
            <a:ext cx="5545429" cy="369332"/>
          </a:xfrm>
          <a:prstGeom prst="rect">
            <a:avLst/>
          </a:prstGeom>
          <a:noFill/>
        </p:spPr>
        <p:txBody>
          <a:bodyPr wrap="none" rtlCol="0">
            <a:spAutoFit/>
          </a:bodyPr>
          <a:lstStyle/>
          <a:p>
            <a:r>
              <a:rPr lang="en-US" dirty="0"/>
              <a:t>ARL FIFTY   X   PLEASE CALL ME AT  570  390  4215  X  73</a:t>
            </a:r>
          </a:p>
        </p:txBody>
      </p:sp>
      <p:sp>
        <p:nvSpPr>
          <p:cNvPr id="5" name="TextBox 4">
            <a:extLst>
              <a:ext uri="{FF2B5EF4-FFF2-40B4-BE49-F238E27FC236}">
                <a16:creationId xmlns:a16="http://schemas.microsoft.com/office/drawing/2014/main" id="{F14638F7-997B-44EB-B5AA-C33DCECC7C58}"/>
              </a:ext>
            </a:extLst>
          </p:cNvPr>
          <p:cNvSpPr txBox="1"/>
          <p:nvPr/>
        </p:nvSpPr>
        <p:spPr>
          <a:xfrm>
            <a:off x="516256" y="2143125"/>
            <a:ext cx="11085194" cy="4062651"/>
          </a:xfrm>
          <a:prstGeom prst="rect">
            <a:avLst/>
          </a:prstGeom>
          <a:noFill/>
        </p:spPr>
        <p:txBody>
          <a:bodyPr wrap="square" rtlCol="0">
            <a:spAutoFit/>
          </a:bodyPr>
          <a:lstStyle/>
          <a:p>
            <a:pPr>
              <a:spcBef>
                <a:spcPts val="1800"/>
              </a:spcBef>
            </a:pPr>
            <a:r>
              <a:rPr lang="en-US" sz="2400" dirty="0">
                <a:solidFill>
                  <a:schemeClr val="bg1">
                    <a:lumMod val="65000"/>
                  </a:schemeClr>
                </a:solidFill>
              </a:rPr>
              <a:t>TEXT FOLLOWS (Optional)</a:t>
            </a:r>
          </a:p>
          <a:p>
            <a:pPr>
              <a:spcBef>
                <a:spcPts val="1800"/>
              </a:spcBef>
            </a:pPr>
            <a:r>
              <a:rPr lang="en-US" sz="2400" dirty="0"/>
              <a:t>INITIALS ALPHA ROMEO LIMA    FIFTY   I SPELL  FOXTROT INDIA FOXTROT TANGO YANKEE</a:t>
            </a:r>
          </a:p>
          <a:p>
            <a:pPr>
              <a:spcBef>
                <a:spcPts val="1800"/>
              </a:spcBef>
            </a:pPr>
            <a:r>
              <a:rPr lang="en-US" sz="2400" dirty="0"/>
              <a:t>INITIAL X-RAY    PLEASE CALL ME AT FIGURES FIFE SEVEN ZERO    THREE NINER ZERO</a:t>
            </a:r>
          </a:p>
          <a:p>
            <a:pPr>
              <a:spcBef>
                <a:spcPts val="1800"/>
              </a:spcBef>
            </a:pPr>
            <a:r>
              <a:rPr lang="en-US" sz="2400" dirty="0"/>
              <a:t>FOUR TWO ONE FIFE   INITIAL  X-RAY   FIGURES SEVEN THREE</a:t>
            </a:r>
          </a:p>
          <a:p>
            <a:pPr>
              <a:spcBef>
                <a:spcPts val="1800"/>
              </a:spcBef>
            </a:pPr>
            <a:r>
              <a:rPr lang="en-US" sz="2400" b="1" dirty="0">
                <a:highlight>
                  <a:srgbClr val="FFFF00"/>
                </a:highlight>
              </a:rPr>
              <a:t>BREAK FOR SIGNAURE</a:t>
            </a:r>
          </a:p>
          <a:p>
            <a:pPr>
              <a:spcBef>
                <a:spcPts val="1800"/>
              </a:spcBef>
            </a:pPr>
            <a:r>
              <a:rPr lang="en-US" sz="2400" dirty="0"/>
              <a:t>HANK  AMATEUR CALL WHISKY ALPHA TWO CHARLIE </a:t>
            </a:r>
            <a:r>
              <a:rPr lang="en-US" sz="2400" dirty="0" err="1"/>
              <a:t>CHARLIE</a:t>
            </a:r>
            <a:r>
              <a:rPr lang="en-US" sz="2400" dirty="0"/>
              <a:t> NOVEMBER</a:t>
            </a:r>
          </a:p>
          <a:p>
            <a:pPr>
              <a:spcBef>
                <a:spcPts val="1800"/>
              </a:spcBef>
            </a:pPr>
            <a:r>
              <a:rPr lang="en-US" sz="2400" b="1" dirty="0">
                <a:highlight>
                  <a:srgbClr val="FFFF00"/>
                </a:highlight>
              </a:rPr>
              <a:t>END    NO MORE    </a:t>
            </a:r>
            <a:r>
              <a:rPr lang="en-US" sz="2400" dirty="0">
                <a:highlight>
                  <a:srgbClr val="FFFF00"/>
                </a:highlight>
              </a:rPr>
              <a:t>(Stop Transmitting)</a:t>
            </a:r>
            <a:endParaRPr lang="en-US" sz="2400" b="1" dirty="0">
              <a:highlight>
                <a:srgbClr val="FFFF00"/>
              </a:highlight>
            </a:endParaRPr>
          </a:p>
        </p:txBody>
      </p:sp>
    </p:spTree>
    <p:extLst>
      <p:ext uri="{BB962C8B-B14F-4D97-AF65-F5344CB8AC3E}">
        <p14:creationId xmlns:p14="http://schemas.microsoft.com/office/powerpoint/2010/main" val="123156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FF99">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074D-FBF2-49A4-B576-A6CC470A8FDF}"/>
              </a:ext>
            </a:extLst>
          </p:cNvPr>
          <p:cNvSpPr>
            <a:spLocks noGrp="1"/>
          </p:cNvSpPr>
          <p:nvPr>
            <p:ph type="title"/>
          </p:nvPr>
        </p:nvSpPr>
        <p:spPr>
          <a:xfrm>
            <a:off x="838200" y="365126"/>
            <a:ext cx="10515600" cy="738118"/>
          </a:xfrm>
        </p:spPr>
        <p:txBody>
          <a:bodyPr/>
          <a:lstStyle/>
          <a:p>
            <a:r>
              <a:rPr lang="en-US" b="1" i="1" u="sng" dirty="0"/>
              <a:t>Opportunities to handle traffic…</a:t>
            </a:r>
          </a:p>
        </p:txBody>
      </p:sp>
      <p:sp>
        <p:nvSpPr>
          <p:cNvPr id="3" name="Content Placeholder 2">
            <a:extLst>
              <a:ext uri="{FF2B5EF4-FFF2-40B4-BE49-F238E27FC236}">
                <a16:creationId xmlns:a16="http://schemas.microsoft.com/office/drawing/2014/main" id="{7847D1E1-F765-4D10-971B-00AC31187F93}"/>
              </a:ext>
            </a:extLst>
          </p:cNvPr>
          <p:cNvSpPr>
            <a:spLocks noGrp="1"/>
          </p:cNvSpPr>
          <p:nvPr>
            <p:ph idx="1"/>
          </p:nvPr>
        </p:nvSpPr>
        <p:spPr>
          <a:xfrm>
            <a:off x="725557" y="1639958"/>
            <a:ext cx="10793895" cy="5009320"/>
          </a:xfrm>
        </p:spPr>
        <p:txBody>
          <a:bodyPr>
            <a:normAutofit fontScale="92500" lnSpcReduction="10000"/>
          </a:bodyPr>
          <a:lstStyle/>
          <a:p>
            <a:r>
              <a:rPr lang="en-US" b="1" dirty="0"/>
              <a:t>ORIGINATE</a:t>
            </a:r>
          </a:p>
          <a:p>
            <a:pPr lvl="1"/>
            <a:r>
              <a:rPr lang="en-US" dirty="0"/>
              <a:t>You send a message to a friend or family member or…</a:t>
            </a:r>
          </a:p>
          <a:p>
            <a:pPr lvl="1"/>
            <a:r>
              <a:rPr lang="en-US" dirty="0"/>
              <a:t>Someone you know would like to send a message to a friend of family member.</a:t>
            </a:r>
          </a:p>
          <a:p>
            <a:pPr lvl="1"/>
            <a:r>
              <a:rPr lang="en-US" dirty="0"/>
              <a:t>Actively seek opportunities to send a message for somebody, to somebody</a:t>
            </a:r>
          </a:p>
          <a:p>
            <a:pPr marL="457200" lvl="1" indent="0">
              <a:buNone/>
            </a:pPr>
            <a:endParaRPr lang="en-US" dirty="0"/>
          </a:p>
          <a:p>
            <a:r>
              <a:rPr lang="en-US" b="1" dirty="0"/>
              <a:t>RELAY</a:t>
            </a:r>
          </a:p>
          <a:p>
            <a:pPr lvl="1"/>
            <a:r>
              <a:rPr lang="en-US" dirty="0"/>
              <a:t>On the air – receive a message and relay it to another ham in the NTS</a:t>
            </a:r>
          </a:p>
          <a:p>
            <a:pPr marL="457200" lvl="1" indent="0">
              <a:buNone/>
            </a:pPr>
            <a:endParaRPr lang="en-US" dirty="0"/>
          </a:p>
          <a:p>
            <a:r>
              <a:rPr lang="en-US" b="1" dirty="0"/>
              <a:t>DELIVER</a:t>
            </a:r>
          </a:p>
          <a:p>
            <a:pPr lvl="1"/>
            <a:r>
              <a:rPr lang="en-US" dirty="0"/>
              <a:t>Receive a message and deliver it to the intended recipient via…</a:t>
            </a:r>
          </a:p>
          <a:p>
            <a:pPr lvl="1"/>
            <a:r>
              <a:rPr lang="en-US" dirty="0"/>
              <a:t>Phone call or e-mail</a:t>
            </a:r>
          </a:p>
          <a:p>
            <a:pPr lvl="1"/>
            <a:r>
              <a:rPr lang="en-US" dirty="0"/>
              <a:t>OK to leave messages on telephone answering machines and call it DELIVERED</a:t>
            </a:r>
          </a:p>
          <a:p>
            <a:pPr lvl="1"/>
            <a:r>
              <a:rPr lang="en-US" dirty="0"/>
              <a:t>Opportunity to introduce people to the public service value of Ham Radio</a:t>
            </a:r>
          </a:p>
        </p:txBody>
      </p:sp>
    </p:spTree>
    <p:extLst>
      <p:ext uri="{BB962C8B-B14F-4D97-AF65-F5344CB8AC3E}">
        <p14:creationId xmlns:p14="http://schemas.microsoft.com/office/powerpoint/2010/main" val="3398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A42B-FBC9-4E3E-988C-7A86BF9435C1}"/>
              </a:ext>
            </a:extLst>
          </p:cNvPr>
          <p:cNvSpPr>
            <a:spLocks noGrp="1"/>
          </p:cNvSpPr>
          <p:nvPr>
            <p:ph type="title"/>
          </p:nvPr>
        </p:nvSpPr>
        <p:spPr>
          <a:xfrm>
            <a:off x="838200" y="365126"/>
            <a:ext cx="10515600" cy="749300"/>
          </a:xfrm>
        </p:spPr>
        <p:txBody>
          <a:bodyPr/>
          <a:lstStyle/>
          <a:p>
            <a:r>
              <a:rPr lang="en-US" b="1" i="1" u="sng" dirty="0"/>
              <a:t>Phone Traffic Nets….</a:t>
            </a:r>
          </a:p>
        </p:txBody>
      </p:sp>
      <p:sp>
        <p:nvSpPr>
          <p:cNvPr id="3" name="Content Placeholder 2">
            <a:extLst>
              <a:ext uri="{FF2B5EF4-FFF2-40B4-BE49-F238E27FC236}">
                <a16:creationId xmlns:a16="http://schemas.microsoft.com/office/drawing/2014/main" id="{F9B8A42F-3CDF-4227-861F-DDAC6A1066B0}"/>
              </a:ext>
            </a:extLst>
          </p:cNvPr>
          <p:cNvSpPr>
            <a:spLocks noGrp="1"/>
          </p:cNvSpPr>
          <p:nvPr>
            <p:ph idx="1"/>
          </p:nvPr>
        </p:nvSpPr>
        <p:spPr>
          <a:xfrm>
            <a:off x="838200" y="1438276"/>
            <a:ext cx="10515600" cy="5153024"/>
          </a:xfrm>
        </p:spPr>
        <p:txBody>
          <a:bodyPr/>
          <a:lstStyle/>
          <a:p>
            <a:r>
              <a:rPr lang="en-US" b="1" dirty="0"/>
              <a:t>LOCAL</a:t>
            </a:r>
          </a:p>
          <a:p>
            <a:pPr lvl="1"/>
            <a:r>
              <a:rPr lang="en-US" dirty="0"/>
              <a:t>Wayne County ARES Net</a:t>
            </a:r>
          </a:p>
          <a:p>
            <a:pPr lvl="1"/>
            <a:r>
              <a:rPr lang="en-US" dirty="0"/>
              <a:t>Other Club or ARES Nets with a “NTS Liaison Station”</a:t>
            </a:r>
          </a:p>
          <a:p>
            <a:r>
              <a:rPr lang="en-US" b="1" dirty="0"/>
              <a:t>SECTION</a:t>
            </a:r>
          </a:p>
          <a:p>
            <a:pPr lvl="1"/>
            <a:r>
              <a:rPr lang="en-US" dirty="0"/>
              <a:t>Eastern PA Emergency Phone Traffic Net (EPAEPTN) – 3918KHz/5PM Daily</a:t>
            </a:r>
          </a:p>
          <a:p>
            <a:r>
              <a:rPr lang="en-US" b="1" dirty="0"/>
              <a:t>REGION</a:t>
            </a:r>
          </a:p>
          <a:p>
            <a:pPr lvl="1"/>
            <a:r>
              <a:rPr lang="en-US" dirty="0"/>
              <a:t>Region-3 Net (3RN) – 3918KHz/4PM Daily</a:t>
            </a:r>
          </a:p>
          <a:p>
            <a:r>
              <a:rPr lang="en-US" b="1" dirty="0"/>
              <a:t>AREA</a:t>
            </a:r>
          </a:p>
          <a:p>
            <a:pPr lvl="1"/>
            <a:r>
              <a:rPr lang="en-US" dirty="0"/>
              <a:t>Eastern Area Net (EAN) – 7222KHz/2:30 Daily</a:t>
            </a:r>
          </a:p>
          <a:p>
            <a:r>
              <a:rPr lang="en-US" b="1" dirty="0"/>
              <a:t>TRANS-CONTINENTAL</a:t>
            </a:r>
          </a:p>
          <a:p>
            <a:pPr lvl="1"/>
            <a:r>
              <a:rPr lang="en-US" dirty="0"/>
              <a:t>EAN to/from CAN, CAN to/from PAN, PAN to/from EAN</a:t>
            </a:r>
          </a:p>
        </p:txBody>
      </p:sp>
    </p:spTree>
    <p:extLst>
      <p:ext uri="{BB962C8B-B14F-4D97-AF65-F5344CB8AC3E}">
        <p14:creationId xmlns:p14="http://schemas.microsoft.com/office/powerpoint/2010/main" val="40847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4064FB3D-59F0-475A-808C-AA944C5C9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9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E3AAA-2245-4433-9333-27B814E0D72B}"/>
              </a:ext>
            </a:extLst>
          </p:cNvPr>
          <p:cNvPicPr>
            <a:picLocks noChangeAspect="1"/>
          </p:cNvPicPr>
          <p:nvPr/>
        </p:nvPicPr>
        <p:blipFill>
          <a:blip r:embed="rId2"/>
          <a:stretch>
            <a:fillRect/>
          </a:stretch>
        </p:blipFill>
        <p:spPr>
          <a:xfrm>
            <a:off x="1443971" y="161925"/>
            <a:ext cx="9304057" cy="6858000"/>
          </a:xfrm>
          <a:prstGeom prst="rect">
            <a:avLst/>
          </a:prstGeom>
        </p:spPr>
      </p:pic>
      <p:sp>
        <p:nvSpPr>
          <p:cNvPr id="3" name="TextBox 2">
            <a:extLst>
              <a:ext uri="{FF2B5EF4-FFF2-40B4-BE49-F238E27FC236}">
                <a16:creationId xmlns:a16="http://schemas.microsoft.com/office/drawing/2014/main" id="{9CDB5D6F-26D2-4FCA-8953-74B4A2B4ED6B}"/>
              </a:ext>
            </a:extLst>
          </p:cNvPr>
          <p:cNvSpPr txBox="1"/>
          <p:nvPr/>
        </p:nvSpPr>
        <p:spPr>
          <a:xfrm>
            <a:off x="219075" y="2943225"/>
            <a:ext cx="2714625" cy="1569660"/>
          </a:xfrm>
          <a:prstGeom prst="rect">
            <a:avLst/>
          </a:prstGeom>
          <a:noFill/>
        </p:spPr>
        <p:txBody>
          <a:bodyPr wrap="square" rtlCol="0">
            <a:spAutoFit/>
          </a:bodyPr>
          <a:lstStyle/>
          <a:p>
            <a:pPr algn="ctr"/>
            <a:r>
              <a:rPr lang="en-US" sz="3200" b="1" dirty="0">
                <a:solidFill>
                  <a:srgbClr val="FF0000"/>
                </a:solidFill>
                <a:highlight>
                  <a:srgbClr val="FFFF00"/>
                </a:highlight>
              </a:rPr>
              <a:t>Scribble best you can and re-write later</a:t>
            </a:r>
          </a:p>
        </p:txBody>
      </p:sp>
    </p:spTree>
    <p:extLst>
      <p:ext uri="{BB962C8B-B14F-4D97-AF65-F5344CB8AC3E}">
        <p14:creationId xmlns:p14="http://schemas.microsoft.com/office/powerpoint/2010/main" val="328936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9E36-80B7-464C-9BDF-F2642424F4B4}"/>
              </a:ext>
            </a:extLst>
          </p:cNvPr>
          <p:cNvSpPr>
            <a:spLocks noGrp="1"/>
          </p:cNvSpPr>
          <p:nvPr>
            <p:ph type="title"/>
          </p:nvPr>
        </p:nvSpPr>
        <p:spPr>
          <a:xfrm>
            <a:off x="466725" y="365125"/>
            <a:ext cx="11363325" cy="739775"/>
          </a:xfrm>
        </p:spPr>
        <p:txBody>
          <a:bodyPr/>
          <a:lstStyle/>
          <a:p>
            <a:r>
              <a:rPr lang="en-US" b="1" i="1" u="sng" dirty="0">
                <a:solidFill>
                  <a:schemeClr val="bg1"/>
                </a:solidFill>
              </a:rPr>
              <a:t>Site Station to/from Incident Command HQ Station</a:t>
            </a:r>
          </a:p>
        </p:txBody>
      </p:sp>
      <p:sp>
        <p:nvSpPr>
          <p:cNvPr id="3" name="Content Placeholder 2">
            <a:extLst>
              <a:ext uri="{FF2B5EF4-FFF2-40B4-BE49-F238E27FC236}">
                <a16:creationId xmlns:a16="http://schemas.microsoft.com/office/drawing/2014/main" id="{D6ABA1F1-4C3B-423F-BD75-C1706228A2A6}"/>
              </a:ext>
            </a:extLst>
          </p:cNvPr>
          <p:cNvSpPr>
            <a:spLocks noGrp="1"/>
          </p:cNvSpPr>
          <p:nvPr>
            <p:ph idx="1"/>
          </p:nvPr>
        </p:nvSpPr>
        <p:spPr>
          <a:xfrm>
            <a:off x="258417" y="1461052"/>
            <a:ext cx="11724033" cy="5168348"/>
          </a:xfrm>
        </p:spPr>
        <p:txBody>
          <a:bodyPr>
            <a:normAutofit/>
          </a:bodyPr>
          <a:lstStyle/>
          <a:p>
            <a:pPr>
              <a:spcBef>
                <a:spcPts val="1800"/>
              </a:spcBef>
            </a:pPr>
            <a:r>
              <a:rPr lang="en-US" b="1" u="sng" dirty="0">
                <a:solidFill>
                  <a:schemeClr val="bg1"/>
                </a:solidFill>
              </a:rPr>
              <a:t>Site Station</a:t>
            </a:r>
            <a:r>
              <a:rPr lang="en-US" dirty="0">
                <a:solidFill>
                  <a:srgbClr val="FFFF00"/>
                </a:solidFill>
              </a:rPr>
              <a:t> sends message info to </a:t>
            </a:r>
            <a:r>
              <a:rPr lang="en-US" b="1" u="sng" dirty="0">
                <a:solidFill>
                  <a:srgbClr val="00FF99"/>
                </a:solidFill>
              </a:rPr>
              <a:t>IC HQ Station</a:t>
            </a:r>
            <a:r>
              <a:rPr lang="en-US" dirty="0">
                <a:solidFill>
                  <a:srgbClr val="FFFF00"/>
                </a:solidFill>
              </a:rPr>
              <a:t> in PLAIN LANGUAGE</a:t>
            </a:r>
          </a:p>
          <a:p>
            <a:pPr>
              <a:spcBef>
                <a:spcPts val="1800"/>
              </a:spcBef>
            </a:pPr>
            <a:r>
              <a:rPr lang="en-US" b="1" u="sng" dirty="0">
                <a:solidFill>
                  <a:srgbClr val="00FF99"/>
                </a:solidFill>
              </a:rPr>
              <a:t>IC HQ Station</a:t>
            </a:r>
            <a:r>
              <a:rPr lang="en-US" dirty="0">
                <a:solidFill>
                  <a:srgbClr val="FFFF00"/>
                </a:solidFill>
              </a:rPr>
              <a:t> records message info (Date / Time / Who / What / etc. in his Personal ARES Log Book</a:t>
            </a:r>
          </a:p>
          <a:p>
            <a:pPr>
              <a:spcBef>
                <a:spcPts val="1800"/>
              </a:spcBef>
            </a:pPr>
            <a:r>
              <a:rPr lang="en-US" b="1" u="sng" dirty="0">
                <a:solidFill>
                  <a:srgbClr val="00FF99"/>
                </a:solidFill>
              </a:rPr>
              <a:t>IC HQ Station</a:t>
            </a:r>
            <a:r>
              <a:rPr lang="en-US" dirty="0">
                <a:solidFill>
                  <a:srgbClr val="FFFF00"/>
                </a:solidFill>
              </a:rPr>
              <a:t> takes info and originates a Radiogram (or ICS-213 form)</a:t>
            </a:r>
          </a:p>
          <a:p>
            <a:pPr>
              <a:spcBef>
                <a:spcPts val="1800"/>
              </a:spcBef>
            </a:pPr>
            <a:r>
              <a:rPr lang="en-US" b="1" u="sng" dirty="0">
                <a:solidFill>
                  <a:srgbClr val="00FF99"/>
                </a:solidFill>
              </a:rPr>
              <a:t>IC HQ Station</a:t>
            </a:r>
            <a:r>
              <a:rPr lang="en-US" dirty="0">
                <a:solidFill>
                  <a:srgbClr val="FFFF00"/>
                </a:solidFill>
              </a:rPr>
              <a:t> communicates message DRAFT back to </a:t>
            </a:r>
            <a:r>
              <a:rPr lang="en-US" b="1" u="sng" dirty="0">
                <a:solidFill>
                  <a:srgbClr val="FFFF00"/>
                </a:solidFill>
              </a:rPr>
              <a:t>Site Station</a:t>
            </a:r>
            <a:r>
              <a:rPr lang="en-US" dirty="0">
                <a:solidFill>
                  <a:srgbClr val="FFFF00"/>
                </a:solidFill>
              </a:rPr>
              <a:t> for approval</a:t>
            </a:r>
          </a:p>
          <a:p>
            <a:pPr>
              <a:spcBef>
                <a:spcPts val="1800"/>
              </a:spcBef>
            </a:pPr>
            <a:r>
              <a:rPr lang="en-US" b="1" u="sng" dirty="0">
                <a:solidFill>
                  <a:schemeClr val="bg1"/>
                </a:solidFill>
              </a:rPr>
              <a:t>Site Station</a:t>
            </a:r>
            <a:r>
              <a:rPr lang="en-US" dirty="0">
                <a:solidFill>
                  <a:srgbClr val="FFFF00"/>
                </a:solidFill>
              </a:rPr>
              <a:t> checks with message originator and gets                                   approval (or corrections)</a:t>
            </a:r>
          </a:p>
          <a:p>
            <a:pPr>
              <a:spcBef>
                <a:spcPts val="1800"/>
              </a:spcBef>
            </a:pPr>
            <a:r>
              <a:rPr lang="en-US" b="1" u="sng" dirty="0">
                <a:solidFill>
                  <a:schemeClr val="bg1"/>
                </a:solidFill>
              </a:rPr>
              <a:t>Site Station</a:t>
            </a:r>
            <a:r>
              <a:rPr lang="en-US" dirty="0">
                <a:solidFill>
                  <a:srgbClr val="FFFF00"/>
                </a:solidFill>
              </a:rPr>
              <a:t> notifies </a:t>
            </a:r>
            <a:r>
              <a:rPr lang="en-US" b="1" u="sng" dirty="0">
                <a:solidFill>
                  <a:srgbClr val="00FF99"/>
                </a:solidFill>
              </a:rPr>
              <a:t>IC HQ Station</a:t>
            </a:r>
            <a:r>
              <a:rPr lang="en-US" dirty="0">
                <a:solidFill>
                  <a:srgbClr val="FFFF00"/>
                </a:solidFill>
              </a:rPr>
              <a:t> of OK (or any editing)</a:t>
            </a:r>
          </a:p>
          <a:p>
            <a:pPr>
              <a:spcBef>
                <a:spcPts val="1800"/>
              </a:spcBef>
            </a:pPr>
            <a:r>
              <a:rPr lang="en-US" b="1" u="sng" dirty="0">
                <a:solidFill>
                  <a:srgbClr val="00FF99"/>
                </a:solidFill>
              </a:rPr>
              <a:t>IC HQ Station</a:t>
            </a:r>
            <a:r>
              <a:rPr lang="en-US" dirty="0">
                <a:solidFill>
                  <a:srgbClr val="FFFF00"/>
                </a:solidFill>
              </a:rPr>
              <a:t> sends message</a:t>
            </a:r>
          </a:p>
        </p:txBody>
      </p:sp>
      <p:pic>
        <p:nvPicPr>
          <p:cNvPr id="5122" name="Picture 2" descr="See the source image">
            <a:extLst>
              <a:ext uri="{FF2B5EF4-FFF2-40B4-BE49-F238E27FC236}">
                <a16:creationId xmlns:a16="http://schemas.microsoft.com/office/drawing/2014/main" id="{B59911E3-1F2D-4495-BED2-BA05CDBD8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3939" y="4250446"/>
            <a:ext cx="2494721" cy="250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36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3463-28C9-40BD-B1BA-CC270E1166C0}"/>
              </a:ext>
            </a:extLst>
          </p:cNvPr>
          <p:cNvSpPr>
            <a:spLocks noGrp="1"/>
          </p:cNvSpPr>
          <p:nvPr>
            <p:ph type="title"/>
          </p:nvPr>
        </p:nvSpPr>
        <p:spPr/>
        <p:txBody>
          <a:bodyPr/>
          <a:lstStyle/>
          <a:p>
            <a:r>
              <a:rPr lang="en-US" b="1" i="1" u="sng" dirty="0">
                <a:solidFill>
                  <a:schemeClr val="bg1"/>
                </a:solidFill>
              </a:rPr>
              <a:t>Now, let’s take a look at the FORMS…</a:t>
            </a:r>
          </a:p>
        </p:txBody>
      </p:sp>
      <p:sp>
        <p:nvSpPr>
          <p:cNvPr id="3" name="Content Placeholder 2">
            <a:extLst>
              <a:ext uri="{FF2B5EF4-FFF2-40B4-BE49-F238E27FC236}">
                <a16:creationId xmlns:a16="http://schemas.microsoft.com/office/drawing/2014/main" id="{3BD20B7E-1B6B-49A1-A7F2-8A1630EA723A}"/>
              </a:ext>
            </a:extLst>
          </p:cNvPr>
          <p:cNvSpPr>
            <a:spLocks noGrp="1"/>
          </p:cNvSpPr>
          <p:nvPr>
            <p:ph idx="1"/>
          </p:nvPr>
        </p:nvSpPr>
        <p:spPr>
          <a:xfrm>
            <a:off x="838200" y="1825624"/>
            <a:ext cx="7530548" cy="4788117"/>
          </a:xfrm>
        </p:spPr>
        <p:txBody>
          <a:bodyPr>
            <a:normAutofit lnSpcReduction="10000"/>
          </a:bodyPr>
          <a:lstStyle/>
          <a:p>
            <a:r>
              <a:rPr lang="en-US" b="1" dirty="0">
                <a:solidFill>
                  <a:srgbClr val="FFFF00"/>
                </a:solidFill>
              </a:rPr>
              <a:t>Radiogram</a:t>
            </a:r>
          </a:p>
          <a:p>
            <a:pPr lvl="1"/>
            <a:r>
              <a:rPr lang="en-US" dirty="0">
                <a:solidFill>
                  <a:srgbClr val="FFFF00"/>
                </a:solidFill>
              </a:rPr>
              <a:t>Standard ARRL NTS (National Traffic System) form</a:t>
            </a:r>
          </a:p>
          <a:p>
            <a:pPr lvl="1"/>
            <a:r>
              <a:rPr lang="en-US" dirty="0">
                <a:solidFill>
                  <a:srgbClr val="FFFF00"/>
                </a:solidFill>
              </a:rPr>
              <a:t>Been around since the 1920’s – continually optimized</a:t>
            </a:r>
          </a:p>
          <a:p>
            <a:pPr lvl="1"/>
            <a:r>
              <a:rPr lang="en-US" dirty="0">
                <a:solidFill>
                  <a:srgbClr val="FFFF00"/>
                </a:solidFill>
              </a:rPr>
              <a:t>Includes important preamble info</a:t>
            </a:r>
          </a:p>
          <a:p>
            <a:pPr lvl="1"/>
            <a:r>
              <a:rPr lang="en-US" dirty="0">
                <a:solidFill>
                  <a:srgbClr val="FFFF00"/>
                </a:solidFill>
              </a:rPr>
              <a:t>Simple and effective</a:t>
            </a:r>
          </a:p>
          <a:p>
            <a:r>
              <a:rPr lang="en-US" b="1" dirty="0">
                <a:solidFill>
                  <a:srgbClr val="FFFF00"/>
                </a:solidFill>
              </a:rPr>
              <a:t>ICS-213</a:t>
            </a:r>
          </a:p>
          <a:p>
            <a:pPr lvl="1"/>
            <a:r>
              <a:rPr lang="en-US" dirty="0">
                <a:solidFill>
                  <a:srgbClr val="FFFF00"/>
                </a:solidFill>
              </a:rPr>
              <a:t>Used by the Government – FEMA, State/County,    Fire Dept., etc.</a:t>
            </a:r>
          </a:p>
          <a:p>
            <a:pPr lvl="1"/>
            <a:r>
              <a:rPr lang="en-US" dirty="0">
                <a:solidFill>
                  <a:srgbClr val="FFFF00"/>
                </a:solidFill>
              </a:rPr>
              <a:t>Based on old inter-office memo pad</a:t>
            </a:r>
          </a:p>
          <a:p>
            <a:pPr lvl="1"/>
            <a:r>
              <a:rPr lang="en-US" dirty="0">
                <a:solidFill>
                  <a:srgbClr val="FFFF00"/>
                </a:solidFill>
              </a:rPr>
              <a:t>Lacks important preamble info</a:t>
            </a:r>
          </a:p>
          <a:p>
            <a:r>
              <a:rPr lang="en-US" b="1" dirty="0">
                <a:solidFill>
                  <a:srgbClr val="FFFF00"/>
                </a:solidFill>
              </a:rPr>
              <a:t>Other</a:t>
            </a:r>
          </a:p>
          <a:p>
            <a:pPr lvl="1"/>
            <a:r>
              <a:rPr lang="en-US" dirty="0">
                <a:solidFill>
                  <a:srgbClr val="FFFF00"/>
                </a:solidFill>
              </a:rPr>
              <a:t>Any other form specified by a Served Agency</a:t>
            </a:r>
          </a:p>
        </p:txBody>
      </p:sp>
      <p:pic>
        <p:nvPicPr>
          <p:cNvPr id="6146" name="Picture 2" descr="See the source image">
            <a:extLst>
              <a:ext uri="{FF2B5EF4-FFF2-40B4-BE49-F238E27FC236}">
                <a16:creationId xmlns:a16="http://schemas.microsoft.com/office/drawing/2014/main" id="{698C9B22-14F8-471F-9E4C-4CEE5A0CC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461" y="3050419"/>
            <a:ext cx="4273826" cy="366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4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29C62E6-3665-4903-91E3-9E445FAF7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137" y="-6209"/>
            <a:ext cx="5798480" cy="6864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21760D-431F-4484-A3AC-498B88650D4C}"/>
              </a:ext>
            </a:extLst>
          </p:cNvPr>
          <p:cNvSpPr txBox="1"/>
          <p:nvPr/>
        </p:nvSpPr>
        <p:spPr>
          <a:xfrm>
            <a:off x="304800" y="523875"/>
            <a:ext cx="2520242" cy="1569660"/>
          </a:xfrm>
          <a:prstGeom prst="rect">
            <a:avLst/>
          </a:prstGeom>
          <a:noFill/>
        </p:spPr>
        <p:txBody>
          <a:bodyPr wrap="none" rtlCol="0">
            <a:spAutoFit/>
          </a:bodyPr>
          <a:lstStyle/>
          <a:p>
            <a:r>
              <a:rPr lang="en-US" sz="4800" b="1" dirty="0">
                <a:solidFill>
                  <a:schemeClr val="bg1"/>
                </a:solidFill>
                <a:latin typeface="Informal Roman" panose="030604020304060B0204" pitchFamily="66" charset="0"/>
              </a:rPr>
              <a:t>Antique</a:t>
            </a:r>
          </a:p>
          <a:p>
            <a:r>
              <a:rPr lang="en-US" sz="4800" b="1" dirty="0">
                <a:solidFill>
                  <a:schemeClr val="bg1"/>
                </a:solidFill>
                <a:latin typeface="Informal Roman" panose="030604020304060B0204" pitchFamily="66" charset="0"/>
              </a:rPr>
              <a:t>Radiogram</a:t>
            </a:r>
          </a:p>
        </p:txBody>
      </p:sp>
    </p:spTree>
    <p:extLst>
      <p:ext uri="{BB962C8B-B14F-4D97-AF65-F5344CB8AC3E}">
        <p14:creationId xmlns:p14="http://schemas.microsoft.com/office/powerpoint/2010/main" val="4274748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30057</TotalTime>
  <Words>4934</Words>
  <Application>Microsoft Office PowerPoint</Application>
  <PresentationFormat>Widescreen</PresentationFormat>
  <Paragraphs>466</Paragraphs>
  <Slides>58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Algerian</vt:lpstr>
      <vt:lpstr>Arial</vt:lpstr>
      <vt:lpstr>Arial Black</vt:lpstr>
      <vt:lpstr>Calibri</vt:lpstr>
      <vt:lpstr>Calibri Light</vt:lpstr>
      <vt:lpstr>Informal Roman</vt:lpstr>
      <vt:lpstr>JazzTextExtended</vt:lpstr>
      <vt:lpstr>Office Theme</vt:lpstr>
      <vt:lpstr>ARES EmComm and Traffic Handling  Plain Language, Radiograms, &amp; ICS-213 FOrms</vt:lpstr>
      <vt:lpstr>Contents:</vt:lpstr>
      <vt:lpstr>Communications Formats…</vt:lpstr>
      <vt:lpstr>Example Situation:</vt:lpstr>
      <vt:lpstr>Personal ARES Logbook…  On Site...  When hanging with assigned person or functional group…</vt:lpstr>
      <vt:lpstr>PowerPoint Presentation</vt:lpstr>
      <vt:lpstr>Site Station to/from Incident Command HQ Station</vt:lpstr>
      <vt:lpstr>Now, let’s take a look at the FORMS…</vt:lpstr>
      <vt:lpstr>PowerPoint Presentation</vt:lpstr>
      <vt:lpstr>PowerPoint Presentation</vt:lpstr>
      <vt:lpstr>Radiogram sections…</vt:lpstr>
      <vt:lpstr>Radiogram Preamble - - - NUMBER</vt:lpstr>
      <vt:lpstr>Radiogram Preamble - - - PRECEDENCE (Importance) </vt:lpstr>
      <vt:lpstr>PowerPoint Presentation</vt:lpstr>
      <vt:lpstr>Radiogram Preamble - - - Handling Instructions (HX)</vt:lpstr>
      <vt:lpstr>Radiogram Preamble - - - Station of ORIGIN</vt:lpstr>
      <vt:lpstr>Radiogram Preamble - - - “CHECK” Number</vt:lpstr>
      <vt:lpstr>“ARL” Codes…</vt:lpstr>
      <vt:lpstr>Radiogram Preamble - - - Place of ORIGIN</vt:lpstr>
      <vt:lpstr>Radiogram Preamble - - - Time Filed</vt:lpstr>
      <vt:lpstr>Radiogram Preamble - - - Date Filed</vt:lpstr>
      <vt:lpstr>Radiogram ADDRESS Section:</vt:lpstr>
      <vt:lpstr>&gt;&gt;&gt;    A quickie about the word BREAK !!!    &lt;&lt;&lt;</vt:lpstr>
      <vt:lpstr>Radiogram TEXT Section</vt:lpstr>
      <vt:lpstr>Radiogram SIGNATURE Section</vt:lpstr>
      <vt:lpstr>PowerPoint Presentation</vt:lpstr>
      <vt:lpstr>That’s it for Radiograms.  Now, on to the  ICS-213 Form</vt:lpstr>
      <vt:lpstr>PowerPoint Presentation</vt:lpstr>
      <vt:lpstr>FEMA ICS-213 Form Info…</vt:lpstr>
      <vt:lpstr>Now, the PROBLEMS with the ICS-213…</vt:lpstr>
      <vt:lpstr>ARRL’s Position on the ICS-213…</vt:lpstr>
      <vt:lpstr>PowerPoint Presentation</vt:lpstr>
      <vt:lpstr>PowerPoint Presentation</vt:lpstr>
      <vt:lpstr>PowerPoint Presentation</vt:lpstr>
      <vt:lpstr>PowerPoint Presentation</vt:lpstr>
      <vt:lpstr>How to COMMUNICATE a Radiogram</vt:lpstr>
      <vt:lpstr>ARRL National Traffic System (NTS) Levels…</vt:lpstr>
      <vt:lpstr>PHONETICS !!!!!!</vt:lpstr>
      <vt:lpstr>PowerPoint Presentation</vt:lpstr>
      <vt:lpstr>Pro-words…</vt:lpstr>
      <vt:lpstr>Pro-words…  Numbers and the “Rule of 3’s”</vt:lpstr>
      <vt:lpstr>Pro-words…  Letters and the “Rule of 3’s”</vt:lpstr>
      <vt:lpstr>Other Pro-Words and Rules…</vt:lpstr>
      <vt:lpstr>The infamous “I SPELL”….</vt:lpstr>
      <vt:lpstr>Hint - - - </vt:lpstr>
      <vt:lpstr>Punctuations, etc.</vt:lpstr>
      <vt:lpstr>Sending a Radiogram…  PREAMBLE </vt:lpstr>
      <vt:lpstr>Sending a Radiogram…  PREAMBLE cont’d </vt:lpstr>
      <vt:lpstr>Sending a Radiogram…  ADDRESS </vt:lpstr>
      <vt:lpstr>“BREAK”</vt:lpstr>
      <vt:lpstr>Sending a Radiogram…  TEXT</vt:lpstr>
      <vt:lpstr>ARRL “ARL Codes”…</vt:lpstr>
      <vt:lpstr>Example sending a Preamble…</vt:lpstr>
      <vt:lpstr>Example sending an ADDRESS…</vt:lpstr>
      <vt:lpstr>Example sending the TEXT &amp; SIGNATURE…</vt:lpstr>
      <vt:lpstr>Opportunities to handle traffic…</vt:lpstr>
      <vt:lpstr>Phone Traffic Nets….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ARES EmComm and Traffic Handling</dc:title>
  <dc:creator>Hank</dc:creator>
  <cp:lastModifiedBy>Hank</cp:lastModifiedBy>
  <cp:revision>64</cp:revision>
  <dcterms:created xsi:type="dcterms:W3CDTF">2021-01-26T19:19:48Z</dcterms:created>
  <dcterms:modified xsi:type="dcterms:W3CDTF">2021-02-19T21:04:03Z</dcterms:modified>
</cp:coreProperties>
</file>